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Lst>
  <p:notesMasterIdLst>
    <p:notesMasterId r:id="rId34"/>
  </p:notesMasterIdLst>
  <p:handoutMasterIdLst>
    <p:handoutMasterId r:id="rId35"/>
  </p:handoutMasterIdLst>
  <p:sldIdLst>
    <p:sldId id="446" r:id="rId16"/>
    <p:sldId id="495" r:id="rId17"/>
    <p:sldId id="478" r:id="rId18"/>
    <p:sldId id="346" r:id="rId19"/>
    <p:sldId id="351" r:id="rId20"/>
    <p:sldId id="512" r:id="rId21"/>
    <p:sldId id="501" r:id="rId22"/>
    <p:sldId id="257" r:id="rId23"/>
    <p:sldId id="3848" r:id="rId24"/>
    <p:sldId id="3849" r:id="rId25"/>
    <p:sldId id="3853" r:id="rId26"/>
    <p:sldId id="477" r:id="rId27"/>
    <p:sldId id="483" r:id="rId28"/>
    <p:sldId id="507" r:id="rId29"/>
    <p:sldId id="510" r:id="rId30"/>
    <p:sldId id="319" r:id="rId31"/>
    <p:sldId id="486" r:id="rId32"/>
    <p:sldId id="493" r:id="rId3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F5289E-8142-41E9-87B5-FA6479B02DDB}" v="60" dt="2023-01-23T22:58:58.9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 Allocation</a:t>
          </a:r>
        </a:p>
        <a:p>
          <a:pPr rtl="0">
            <a:lnSpc>
              <a:spcPct val="90000"/>
            </a:lnSpc>
            <a:spcAft>
              <a:spcPct val="35000"/>
            </a:spcAft>
          </a:pPr>
          <a:r>
            <a:rPr lang="en-US" sz="1200">
              <a:solidFill>
                <a:srgbClr val="FF0000"/>
              </a:solidFill>
            </a:rPr>
            <a:t>January 24 – </a:t>
          </a:r>
          <a:r>
            <a:rPr lang="en-US" sz="1200">
              <a:solidFill>
                <a:srgbClr val="FF0000"/>
              </a:solidFill>
              <a:latin typeface="Calibri"/>
            </a:rPr>
            <a:t>early February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a:solidFill>
                <a:srgbClr val="000000"/>
              </a:solidFill>
              <a:latin typeface="Arial"/>
              <a:ea typeface="+mn-ea"/>
              <a:cs typeface="+mn-cs"/>
            </a:rPr>
            <a:t>Step 5	</a:t>
          </a:r>
        </a:p>
        <a:p>
          <a:pPr>
            <a:lnSpc>
              <a:spcPct val="100000"/>
            </a:lnSpc>
            <a:spcAft>
              <a:spcPts val="0"/>
            </a:spcAft>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24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B93A99-69D9-436A-9036-F51BD25449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5E91B16-ED2B-4A5B-B8F8-F82CD0D222E2}">
      <dgm:prSet custT="1"/>
      <dgm:spPr/>
      <dgm:t>
        <a:bodyPr/>
        <a:lstStyle/>
        <a:p>
          <a:r>
            <a:rPr lang="en-US" sz="1800"/>
            <a:t>This budget represents an investment plan for our school’s students, employees and the community as a whole.</a:t>
          </a:r>
        </a:p>
      </dgm:t>
    </dgm:pt>
    <dgm:pt modelId="{60284D49-384C-4BC2-92A6-779405BCB9F3}" type="parTrans" cxnId="{B8C4E1B1-73A1-48E4-9EA8-BD6F33B7996D}">
      <dgm:prSet/>
      <dgm:spPr/>
      <dgm:t>
        <a:bodyPr/>
        <a:lstStyle/>
        <a:p>
          <a:endParaRPr lang="en-US"/>
        </a:p>
      </dgm:t>
    </dgm:pt>
    <dgm:pt modelId="{595EFE52-8308-412F-AD5A-447F4029FD61}" type="sibTrans" cxnId="{B8C4E1B1-73A1-48E4-9EA8-BD6F33B7996D}">
      <dgm:prSet/>
      <dgm:spPr/>
      <dgm:t>
        <a:bodyPr/>
        <a:lstStyle/>
        <a:p>
          <a:endParaRPr lang="en-US"/>
        </a:p>
      </dgm:t>
    </dgm:pt>
    <dgm:pt modelId="{1933A844-D453-44E0-A49D-7D297CFCA24A}">
      <dgm:prSet custT="1"/>
      <dgm:spPr/>
      <dgm:t>
        <a:bodyPr/>
        <a:lstStyle/>
        <a:p>
          <a:r>
            <a:rPr lang="en-US" sz="1800"/>
            <a:t>The budget recommendations are tied directly to the school’s strategic vision and direction.</a:t>
          </a:r>
        </a:p>
      </dgm:t>
    </dgm:pt>
    <dgm:pt modelId="{A0E4C775-150E-48CA-8E9F-34928982F093}" type="parTrans" cxnId="{57910935-A255-454A-AA9A-BE1AD70FC1C7}">
      <dgm:prSet/>
      <dgm:spPr/>
      <dgm:t>
        <a:bodyPr/>
        <a:lstStyle/>
        <a:p>
          <a:endParaRPr lang="en-US"/>
        </a:p>
      </dgm:t>
    </dgm:pt>
    <dgm:pt modelId="{3047AAFC-BE78-4046-AFF8-247D85E87BF7}" type="sibTrans" cxnId="{57910935-A255-454A-AA9A-BE1AD70FC1C7}">
      <dgm:prSet/>
      <dgm:spPr/>
      <dgm:t>
        <a:bodyPr/>
        <a:lstStyle/>
        <a:p>
          <a:endParaRPr lang="en-US"/>
        </a:p>
      </dgm:t>
    </dgm:pt>
    <dgm:pt modelId="{027D3DE2-F2D3-4AEC-955E-D0C13CD6F0DD}">
      <dgm:prSet custT="1"/>
      <dgm:spPr/>
      <dgm:t>
        <a:bodyPr/>
        <a:lstStyle/>
        <a:p>
          <a:r>
            <a:rPr lang="en-US" sz="1800" dirty="0"/>
            <a:t>The proposed budget for the general operations of the school are reflected at           $ </a:t>
          </a:r>
          <a:r>
            <a:rPr lang="en-US" sz="1800" u="sng" dirty="0"/>
            <a:t>277051</a:t>
          </a:r>
        </a:p>
      </dgm:t>
    </dgm:pt>
    <dgm:pt modelId="{6946E1CF-11BA-4CE0-9B04-DA55CA945D12}" type="parTrans" cxnId="{4FDEB260-8767-4D8F-AFDD-3C04DF6D7970}">
      <dgm:prSet/>
      <dgm:spPr/>
      <dgm:t>
        <a:bodyPr/>
        <a:lstStyle/>
        <a:p>
          <a:endParaRPr lang="en-US"/>
        </a:p>
      </dgm:t>
    </dgm:pt>
    <dgm:pt modelId="{2B033F52-397E-490A-AC9C-574FE8580A64}" type="sibTrans" cxnId="{4FDEB260-8767-4D8F-AFDD-3C04DF6D7970}">
      <dgm:prSet/>
      <dgm:spPr/>
      <dgm:t>
        <a:bodyPr/>
        <a:lstStyle/>
        <a:p>
          <a:endParaRPr lang="en-US"/>
        </a:p>
      </dgm:t>
    </dgm:pt>
    <dgm:pt modelId="{EAB82611-B800-467B-B26D-70F2EC763135}">
      <dgm:prSet custT="1"/>
      <dgm:spPr/>
      <dgm:t>
        <a:bodyPr/>
        <a:lstStyle/>
        <a:p>
          <a:r>
            <a:rPr lang="en-US" sz="1800" dirty="0"/>
            <a:t>This investment plan for FY24 accommodates a student population that is projected to be __</a:t>
          </a:r>
          <a:r>
            <a:rPr lang="en-US" sz="1800" u="sng" dirty="0"/>
            <a:t>57</a:t>
          </a:r>
          <a:r>
            <a:rPr lang="en-US" sz="1800" dirty="0"/>
            <a:t>_ students, which is a increase/decrease of _</a:t>
          </a:r>
          <a:r>
            <a:rPr lang="en-US" sz="1800" u="sng" dirty="0"/>
            <a:t>28,346_ </a:t>
          </a:r>
          <a:r>
            <a:rPr lang="en-US" sz="1800" dirty="0"/>
            <a:t>students from FY23.</a:t>
          </a:r>
        </a:p>
      </dgm:t>
    </dgm:pt>
    <dgm:pt modelId="{5AD016B5-3D3B-4B48-930D-D3410FD3A6BE}" type="parTrans" cxnId="{98EB66CB-CF8D-43B4-BE48-B2E3D92C0DCB}">
      <dgm:prSet/>
      <dgm:spPr/>
      <dgm:t>
        <a:bodyPr/>
        <a:lstStyle/>
        <a:p>
          <a:endParaRPr lang="en-US"/>
        </a:p>
      </dgm:t>
    </dgm:pt>
    <dgm:pt modelId="{FD15812B-03D3-46E2-B5A7-8BEBCCA76139}" type="sibTrans" cxnId="{98EB66CB-CF8D-43B4-BE48-B2E3D92C0DCB}">
      <dgm:prSet/>
      <dgm:spPr/>
      <dgm:t>
        <a:bodyPr/>
        <a:lstStyle/>
        <a:p>
          <a:endParaRPr lang="en-US"/>
        </a:p>
      </dgm:t>
    </dgm:pt>
    <dgm:pt modelId="{06155CF6-0B61-4A49-8ED9-2282E530FBBC}" type="pres">
      <dgm:prSet presAssocID="{D3B93A99-69D9-436A-9036-F51BD25449E7}" presName="root" presStyleCnt="0">
        <dgm:presLayoutVars>
          <dgm:dir/>
          <dgm:resizeHandles val="exact"/>
        </dgm:presLayoutVars>
      </dgm:prSet>
      <dgm:spPr/>
    </dgm:pt>
    <dgm:pt modelId="{AE7047E4-C0B4-42D1-A0D2-71D593B4D4D1}" type="pres">
      <dgm:prSet presAssocID="{15E91B16-ED2B-4A5B-B8F8-F82CD0D222E2}" presName="compNode" presStyleCnt="0"/>
      <dgm:spPr/>
    </dgm:pt>
    <dgm:pt modelId="{0CDEB3A0-4736-4CF8-BA9C-D22820D222B9}" type="pres">
      <dgm:prSet presAssocID="{15E91B16-ED2B-4A5B-B8F8-F82CD0D222E2}" presName="bgRect" presStyleLbl="bgShp" presStyleIdx="0" presStyleCnt="4" custScaleY="166399"/>
      <dgm:spPr/>
    </dgm:pt>
    <dgm:pt modelId="{2E7165D1-CF0C-40A8-93E4-3D78C66F5F20}" type="pres">
      <dgm:prSet presAssocID="{15E91B16-ED2B-4A5B-B8F8-F82CD0D222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90C274A-088B-42AE-A9DD-FA9E0516A85A}" type="pres">
      <dgm:prSet presAssocID="{15E91B16-ED2B-4A5B-B8F8-F82CD0D222E2}" presName="spaceRect" presStyleCnt="0"/>
      <dgm:spPr/>
    </dgm:pt>
    <dgm:pt modelId="{2E65AD20-1A20-46D0-904F-B0199D7F0F33}" type="pres">
      <dgm:prSet presAssocID="{15E91B16-ED2B-4A5B-B8F8-F82CD0D222E2}" presName="parTx" presStyleLbl="revTx" presStyleIdx="0" presStyleCnt="4" custAng="0" custLinFactNeighborX="0" custLinFactNeighborY="-197">
        <dgm:presLayoutVars>
          <dgm:chMax val="0"/>
          <dgm:chPref val="0"/>
        </dgm:presLayoutVars>
      </dgm:prSet>
      <dgm:spPr/>
    </dgm:pt>
    <dgm:pt modelId="{4DE8A5A5-5369-4101-AFCD-064CE2293EF7}" type="pres">
      <dgm:prSet presAssocID="{595EFE52-8308-412F-AD5A-447F4029FD61}" presName="sibTrans" presStyleCnt="0"/>
      <dgm:spPr/>
    </dgm:pt>
    <dgm:pt modelId="{99F6B105-A99B-4EAA-9B61-BAA4D301630D}" type="pres">
      <dgm:prSet presAssocID="{1933A844-D453-44E0-A49D-7D297CFCA24A}" presName="compNode" presStyleCnt="0"/>
      <dgm:spPr/>
    </dgm:pt>
    <dgm:pt modelId="{805B4116-8872-409C-9BBD-1612E432A217}" type="pres">
      <dgm:prSet presAssocID="{1933A844-D453-44E0-A49D-7D297CFCA24A}" presName="bgRect" presStyleLbl="bgShp" presStyleIdx="1" presStyleCnt="4" custScaleY="155493"/>
      <dgm:spPr/>
    </dgm:pt>
    <dgm:pt modelId="{8B9DC135-1D47-4E72-B55A-66A8F00D5928}" type="pres">
      <dgm:prSet presAssocID="{1933A844-D453-44E0-A49D-7D297CFCA2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C64A9A89-87EF-494E-AC5C-04EE2B5A7119}" type="pres">
      <dgm:prSet presAssocID="{1933A844-D453-44E0-A49D-7D297CFCA24A}" presName="spaceRect" presStyleCnt="0"/>
      <dgm:spPr/>
    </dgm:pt>
    <dgm:pt modelId="{B2BAD217-017C-474F-AA81-C9C89BF6F0E2}" type="pres">
      <dgm:prSet presAssocID="{1933A844-D453-44E0-A49D-7D297CFCA24A}" presName="parTx" presStyleLbl="revTx" presStyleIdx="1" presStyleCnt="4">
        <dgm:presLayoutVars>
          <dgm:chMax val="0"/>
          <dgm:chPref val="0"/>
        </dgm:presLayoutVars>
      </dgm:prSet>
      <dgm:spPr/>
    </dgm:pt>
    <dgm:pt modelId="{E980CCF9-235F-4FDA-BD47-01D14F87863F}" type="pres">
      <dgm:prSet presAssocID="{3047AAFC-BE78-4046-AFF8-247D85E87BF7}" presName="sibTrans" presStyleCnt="0"/>
      <dgm:spPr/>
    </dgm:pt>
    <dgm:pt modelId="{AC6971AA-EB9B-43FC-AA4A-3667D8840C15}" type="pres">
      <dgm:prSet presAssocID="{027D3DE2-F2D3-4AEC-955E-D0C13CD6F0DD}" presName="compNode" presStyleCnt="0"/>
      <dgm:spPr/>
    </dgm:pt>
    <dgm:pt modelId="{30F25B1F-5247-4B01-A07E-C05895440AEF}" type="pres">
      <dgm:prSet presAssocID="{027D3DE2-F2D3-4AEC-955E-D0C13CD6F0DD}" presName="bgRect" presStyleLbl="bgShp" presStyleIdx="2" presStyleCnt="4" custScaleY="152628"/>
      <dgm:spPr/>
    </dgm:pt>
    <dgm:pt modelId="{D7A377D4-0913-47A8-8629-0DCD3C2E3805}" type="pres">
      <dgm:prSet presAssocID="{027D3DE2-F2D3-4AEC-955E-D0C13CD6F0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2BDC5980-96D4-48D8-8454-F111120934E0}" type="pres">
      <dgm:prSet presAssocID="{027D3DE2-F2D3-4AEC-955E-D0C13CD6F0DD}" presName="spaceRect" presStyleCnt="0"/>
      <dgm:spPr/>
    </dgm:pt>
    <dgm:pt modelId="{BBE4DFAB-966A-47F3-BD5F-75688D5ECCE9}" type="pres">
      <dgm:prSet presAssocID="{027D3DE2-F2D3-4AEC-955E-D0C13CD6F0DD}" presName="parTx" presStyleLbl="revTx" presStyleIdx="2" presStyleCnt="4">
        <dgm:presLayoutVars>
          <dgm:chMax val="0"/>
          <dgm:chPref val="0"/>
        </dgm:presLayoutVars>
      </dgm:prSet>
      <dgm:spPr/>
    </dgm:pt>
    <dgm:pt modelId="{72403CA0-BEF4-4D6F-BE6F-A4CB3D82F80B}" type="pres">
      <dgm:prSet presAssocID="{2B033F52-397E-490A-AC9C-574FE8580A64}" presName="sibTrans" presStyleCnt="0"/>
      <dgm:spPr/>
    </dgm:pt>
    <dgm:pt modelId="{6976FE0E-2CD5-4665-8D81-FE756CA28FCC}" type="pres">
      <dgm:prSet presAssocID="{EAB82611-B800-467B-B26D-70F2EC763135}" presName="compNode" presStyleCnt="0"/>
      <dgm:spPr/>
    </dgm:pt>
    <dgm:pt modelId="{5287CAD5-57D7-4C4C-B5E6-B72116E119BF}" type="pres">
      <dgm:prSet presAssocID="{EAB82611-B800-467B-B26D-70F2EC763135}" presName="bgRect" presStyleLbl="bgShp" presStyleIdx="3" presStyleCnt="4" custScaleY="247038"/>
      <dgm:spPr/>
    </dgm:pt>
    <dgm:pt modelId="{65624F1B-DDED-4559-AC6B-006DAA556F94}" type="pres">
      <dgm:prSet presAssocID="{EAB82611-B800-467B-B26D-70F2EC7631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441D4AB1-2C41-4D5B-87F2-056CEE52DDDB}" type="pres">
      <dgm:prSet presAssocID="{EAB82611-B800-467B-B26D-70F2EC763135}" presName="spaceRect" presStyleCnt="0"/>
      <dgm:spPr/>
    </dgm:pt>
    <dgm:pt modelId="{2A8464A3-EF27-4728-9233-CA8FC47AC5C0}" type="pres">
      <dgm:prSet presAssocID="{EAB82611-B800-467B-B26D-70F2EC763135}" presName="parTx" presStyleLbl="revTx" presStyleIdx="3" presStyleCnt="4" custScaleX="102648">
        <dgm:presLayoutVars>
          <dgm:chMax val="0"/>
          <dgm:chPref val="0"/>
        </dgm:presLayoutVars>
      </dgm:prSet>
      <dgm:spPr/>
    </dgm:pt>
  </dgm:ptLst>
  <dgm:cxnLst>
    <dgm:cxn modelId="{87CA912C-152E-4F2D-AAB9-D4566A491FE5}" type="presOf" srcId="{1933A844-D453-44E0-A49D-7D297CFCA24A}" destId="{B2BAD217-017C-474F-AA81-C9C89BF6F0E2}" srcOrd="0" destOrd="0" presId="urn:microsoft.com/office/officeart/2018/2/layout/IconVerticalSolidList"/>
    <dgm:cxn modelId="{57910935-A255-454A-AA9A-BE1AD70FC1C7}" srcId="{D3B93A99-69D9-436A-9036-F51BD25449E7}" destId="{1933A844-D453-44E0-A49D-7D297CFCA24A}" srcOrd="1" destOrd="0" parTransId="{A0E4C775-150E-48CA-8E9F-34928982F093}" sibTransId="{3047AAFC-BE78-4046-AFF8-247D85E87BF7}"/>
    <dgm:cxn modelId="{4FDEB260-8767-4D8F-AFDD-3C04DF6D7970}" srcId="{D3B93A99-69D9-436A-9036-F51BD25449E7}" destId="{027D3DE2-F2D3-4AEC-955E-D0C13CD6F0DD}" srcOrd="2" destOrd="0" parTransId="{6946E1CF-11BA-4CE0-9B04-DA55CA945D12}" sibTransId="{2B033F52-397E-490A-AC9C-574FE8580A64}"/>
    <dgm:cxn modelId="{09922D69-670C-4940-B72F-1663149947A1}" type="presOf" srcId="{15E91B16-ED2B-4A5B-B8F8-F82CD0D222E2}" destId="{2E65AD20-1A20-46D0-904F-B0199D7F0F33}" srcOrd="0" destOrd="0" presId="urn:microsoft.com/office/officeart/2018/2/layout/IconVerticalSolidList"/>
    <dgm:cxn modelId="{E43BAD6A-F4D3-47A8-ABF6-F8BAA40FD4B3}" type="presOf" srcId="{EAB82611-B800-467B-B26D-70F2EC763135}" destId="{2A8464A3-EF27-4728-9233-CA8FC47AC5C0}" srcOrd="0" destOrd="0" presId="urn:microsoft.com/office/officeart/2018/2/layout/IconVerticalSolidList"/>
    <dgm:cxn modelId="{B2BDCA58-ACF9-4F7E-ABDF-67E926DDE324}" type="presOf" srcId="{D3B93A99-69D9-436A-9036-F51BD25449E7}" destId="{06155CF6-0B61-4A49-8ED9-2282E530FBBC}" srcOrd="0" destOrd="0" presId="urn:microsoft.com/office/officeart/2018/2/layout/IconVerticalSolidList"/>
    <dgm:cxn modelId="{F48492A7-18FD-43C5-B586-467CF70B946A}" type="presOf" srcId="{027D3DE2-F2D3-4AEC-955E-D0C13CD6F0DD}" destId="{BBE4DFAB-966A-47F3-BD5F-75688D5ECCE9}" srcOrd="0" destOrd="0" presId="urn:microsoft.com/office/officeart/2018/2/layout/IconVerticalSolidList"/>
    <dgm:cxn modelId="{B8C4E1B1-73A1-48E4-9EA8-BD6F33B7996D}" srcId="{D3B93A99-69D9-436A-9036-F51BD25449E7}" destId="{15E91B16-ED2B-4A5B-B8F8-F82CD0D222E2}" srcOrd="0" destOrd="0" parTransId="{60284D49-384C-4BC2-92A6-779405BCB9F3}" sibTransId="{595EFE52-8308-412F-AD5A-447F4029FD61}"/>
    <dgm:cxn modelId="{98EB66CB-CF8D-43B4-BE48-B2E3D92C0DCB}" srcId="{D3B93A99-69D9-436A-9036-F51BD25449E7}" destId="{EAB82611-B800-467B-B26D-70F2EC763135}" srcOrd="3" destOrd="0" parTransId="{5AD016B5-3D3B-4B48-930D-D3410FD3A6BE}" sibTransId="{FD15812B-03D3-46E2-B5A7-8BEBCCA76139}"/>
    <dgm:cxn modelId="{1DE6FC22-E8EF-438B-BD72-F49B3CDC0D30}" type="presParOf" srcId="{06155CF6-0B61-4A49-8ED9-2282E530FBBC}" destId="{AE7047E4-C0B4-42D1-A0D2-71D593B4D4D1}" srcOrd="0" destOrd="0" presId="urn:microsoft.com/office/officeart/2018/2/layout/IconVerticalSolidList"/>
    <dgm:cxn modelId="{9380BA8A-4AAF-4BDA-B76A-0AE0F7A79F73}" type="presParOf" srcId="{AE7047E4-C0B4-42D1-A0D2-71D593B4D4D1}" destId="{0CDEB3A0-4736-4CF8-BA9C-D22820D222B9}" srcOrd="0" destOrd="0" presId="urn:microsoft.com/office/officeart/2018/2/layout/IconVerticalSolidList"/>
    <dgm:cxn modelId="{E58205DF-B64C-44B6-89A0-7760FC94098B}" type="presParOf" srcId="{AE7047E4-C0B4-42D1-A0D2-71D593B4D4D1}" destId="{2E7165D1-CF0C-40A8-93E4-3D78C66F5F20}" srcOrd="1" destOrd="0" presId="urn:microsoft.com/office/officeart/2018/2/layout/IconVerticalSolidList"/>
    <dgm:cxn modelId="{D89C67BB-C5B1-4228-A864-C0FBB5AEA18D}" type="presParOf" srcId="{AE7047E4-C0B4-42D1-A0D2-71D593B4D4D1}" destId="{C90C274A-088B-42AE-A9DD-FA9E0516A85A}" srcOrd="2" destOrd="0" presId="urn:microsoft.com/office/officeart/2018/2/layout/IconVerticalSolidList"/>
    <dgm:cxn modelId="{39B8C490-648C-47A6-AADD-F61532D66E4A}" type="presParOf" srcId="{AE7047E4-C0B4-42D1-A0D2-71D593B4D4D1}" destId="{2E65AD20-1A20-46D0-904F-B0199D7F0F33}" srcOrd="3" destOrd="0" presId="urn:microsoft.com/office/officeart/2018/2/layout/IconVerticalSolidList"/>
    <dgm:cxn modelId="{9B5C2BDD-0B0B-459D-B307-6B92822E0B1B}" type="presParOf" srcId="{06155CF6-0B61-4A49-8ED9-2282E530FBBC}" destId="{4DE8A5A5-5369-4101-AFCD-064CE2293EF7}" srcOrd="1" destOrd="0" presId="urn:microsoft.com/office/officeart/2018/2/layout/IconVerticalSolidList"/>
    <dgm:cxn modelId="{6815F6F7-4BBF-43CA-8D33-4C786F02ED53}" type="presParOf" srcId="{06155CF6-0B61-4A49-8ED9-2282E530FBBC}" destId="{99F6B105-A99B-4EAA-9B61-BAA4D301630D}" srcOrd="2" destOrd="0" presId="urn:microsoft.com/office/officeart/2018/2/layout/IconVerticalSolidList"/>
    <dgm:cxn modelId="{50923A35-0183-4FDF-94DD-73D09B957847}" type="presParOf" srcId="{99F6B105-A99B-4EAA-9B61-BAA4D301630D}" destId="{805B4116-8872-409C-9BBD-1612E432A217}" srcOrd="0" destOrd="0" presId="urn:microsoft.com/office/officeart/2018/2/layout/IconVerticalSolidList"/>
    <dgm:cxn modelId="{7AB54255-EC1B-4C41-87EF-F3B629C2269A}" type="presParOf" srcId="{99F6B105-A99B-4EAA-9B61-BAA4D301630D}" destId="{8B9DC135-1D47-4E72-B55A-66A8F00D5928}" srcOrd="1" destOrd="0" presId="urn:microsoft.com/office/officeart/2018/2/layout/IconVerticalSolidList"/>
    <dgm:cxn modelId="{6BE8FFFC-147A-4820-821D-F64CD2A277E8}" type="presParOf" srcId="{99F6B105-A99B-4EAA-9B61-BAA4D301630D}" destId="{C64A9A89-87EF-494E-AC5C-04EE2B5A7119}" srcOrd="2" destOrd="0" presId="urn:microsoft.com/office/officeart/2018/2/layout/IconVerticalSolidList"/>
    <dgm:cxn modelId="{C658F28C-3E38-4A13-8A6A-4E3A1E3268A8}" type="presParOf" srcId="{99F6B105-A99B-4EAA-9B61-BAA4D301630D}" destId="{B2BAD217-017C-474F-AA81-C9C89BF6F0E2}" srcOrd="3" destOrd="0" presId="urn:microsoft.com/office/officeart/2018/2/layout/IconVerticalSolidList"/>
    <dgm:cxn modelId="{5E40C30C-169C-4EF3-82D6-EBE18BA1BD53}" type="presParOf" srcId="{06155CF6-0B61-4A49-8ED9-2282E530FBBC}" destId="{E980CCF9-235F-4FDA-BD47-01D14F87863F}" srcOrd="3" destOrd="0" presId="urn:microsoft.com/office/officeart/2018/2/layout/IconVerticalSolidList"/>
    <dgm:cxn modelId="{2DA245F8-1134-4C0C-9259-FE44801A6E9E}" type="presParOf" srcId="{06155CF6-0B61-4A49-8ED9-2282E530FBBC}" destId="{AC6971AA-EB9B-43FC-AA4A-3667D8840C15}" srcOrd="4" destOrd="0" presId="urn:microsoft.com/office/officeart/2018/2/layout/IconVerticalSolidList"/>
    <dgm:cxn modelId="{036BF251-7DCF-4C48-8F52-38C60C144EBD}" type="presParOf" srcId="{AC6971AA-EB9B-43FC-AA4A-3667D8840C15}" destId="{30F25B1F-5247-4B01-A07E-C05895440AEF}" srcOrd="0" destOrd="0" presId="urn:microsoft.com/office/officeart/2018/2/layout/IconVerticalSolidList"/>
    <dgm:cxn modelId="{8333B056-D0ED-43E5-9E14-85935EA549CC}" type="presParOf" srcId="{AC6971AA-EB9B-43FC-AA4A-3667D8840C15}" destId="{D7A377D4-0913-47A8-8629-0DCD3C2E3805}" srcOrd="1" destOrd="0" presId="urn:microsoft.com/office/officeart/2018/2/layout/IconVerticalSolidList"/>
    <dgm:cxn modelId="{C2608E9B-E44A-4A5A-830E-9D8A93FE0FD7}" type="presParOf" srcId="{AC6971AA-EB9B-43FC-AA4A-3667D8840C15}" destId="{2BDC5980-96D4-48D8-8454-F111120934E0}" srcOrd="2" destOrd="0" presId="urn:microsoft.com/office/officeart/2018/2/layout/IconVerticalSolidList"/>
    <dgm:cxn modelId="{0B11867D-8680-4DB6-84F1-0C5CF15A9585}" type="presParOf" srcId="{AC6971AA-EB9B-43FC-AA4A-3667D8840C15}" destId="{BBE4DFAB-966A-47F3-BD5F-75688D5ECCE9}" srcOrd="3" destOrd="0" presId="urn:microsoft.com/office/officeart/2018/2/layout/IconVerticalSolidList"/>
    <dgm:cxn modelId="{5FD12E91-D178-4783-BE19-C9F5B62147A7}" type="presParOf" srcId="{06155CF6-0B61-4A49-8ED9-2282E530FBBC}" destId="{72403CA0-BEF4-4D6F-BE6F-A4CB3D82F80B}" srcOrd="5" destOrd="0" presId="urn:microsoft.com/office/officeart/2018/2/layout/IconVerticalSolidList"/>
    <dgm:cxn modelId="{867C584C-4529-4A87-BE9E-D587E309B5A5}" type="presParOf" srcId="{06155CF6-0B61-4A49-8ED9-2282E530FBBC}" destId="{6976FE0E-2CD5-4665-8D81-FE756CA28FCC}" srcOrd="6" destOrd="0" presId="urn:microsoft.com/office/officeart/2018/2/layout/IconVerticalSolidList"/>
    <dgm:cxn modelId="{17699E12-4FA2-4D36-AAE5-39A38E18555C}" type="presParOf" srcId="{6976FE0E-2CD5-4665-8D81-FE756CA28FCC}" destId="{5287CAD5-57D7-4C4C-B5E6-B72116E119BF}" srcOrd="0" destOrd="0" presId="urn:microsoft.com/office/officeart/2018/2/layout/IconVerticalSolidList"/>
    <dgm:cxn modelId="{5C40DA36-A29A-4CB9-AAAA-B8CCAFC8647A}" type="presParOf" srcId="{6976FE0E-2CD5-4665-8D81-FE756CA28FCC}" destId="{65624F1B-DDED-4559-AC6B-006DAA556F94}" srcOrd="1" destOrd="0" presId="urn:microsoft.com/office/officeart/2018/2/layout/IconVerticalSolidList"/>
    <dgm:cxn modelId="{9B0601DF-42C7-46E8-9E47-1517BD9CD205}" type="presParOf" srcId="{6976FE0E-2CD5-4665-8D81-FE756CA28FCC}" destId="{441D4AB1-2C41-4D5B-87F2-056CEE52DDDB}" srcOrd="2" destOrd="0" presId="urn:microsoft.com/office/officeart/2018/2/layout/IconVerticalSolidList"/>
    <dgm:cxn modelId="{9AAA59A5-89CC-4014-8333-8F7F2B846B4A}" type="presParOf" srcId="{6976FE0E-2CD5-4665-8D81-FE756CA28FCC}" destId="{2A8464A3-EF27-4728-9233-CA8FC47AC5C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DDB5BB-9C85-4117-93DA-91F2153C080D}"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0D017817-51AB-4DB6-87D6-2ABF2662E641}">
      <dgm:prSet custT="1"/>
      <dgm:spPr/>
      <dgm:t>
        <a:bodyPr/>
        <a:lstStyle/>
        <a:p>
          <a:r>
            <a:rPr lang="en-US" sz="1400" b="1">
              <a:solidFill>
                <a:schemeClr val="tx1"/>
              </a:solidFill>
            </a:rPr>
            <a:t>Technology Support:</a:t>
          </a:r>
          <a:r>
            <a:rPr lang="en-US" sz="1400">
              <a:solidFill>
                <a:schemeClr val="tx1"/>
              </a:solidFill>
            </a:rPr>
            <a:t> Software, assistive technology, online learning platforms, subscriptions. </a:t>
          </a:r>
        </a:p>
      </dgm:t>
    </dgm:pt>
    <dgm:pt modelId="{69C8A8E4-87F7-4F20-8362-B2FED607E045}" type="parTrans" cxnId="{FCB33550-52BF-4129-B0DB-1A482A14310E}">
      <dgm:prSet/>
      <dgm:spPr/>
      <dgm:t>
        <a:bodyPr/>
        <a:lstStyle/>
        <a:p>
          <a:endParaRPr lang="en-US"/>
        </a:p>
      </dgm:t>
    </dgm:pt>
    <dgm:pt modelId="{09626B01-C745-4413-AAFA-66F17F3C5D88}" type="sibTrans" cxnId="{FCB33550-52BF-4129-B0DB-1A482A14310E}">
      <dgm:prSet/>
      <dgm:spPr/>
      <dgm:t>
        <a:bodyPr/>
        <a:lstStyle/>
        <a:p>
          <a:endParaRPr lang="en-US"/>
        </a:p>
      </dgm:t>
    </dgm:pt>
    <dgm:pt modelId="{B5E6890F-CF3B-4672-ACE4-D80782FC7946}">
      <dgm:prSet custT="1"/>
      <dgm:spPr/>
      <dgm:t>
        <a:bodyPr/>
        <a:lstStyle/>
        <a:p>
          <a:r>
            <a:rPr lang="en-US" sz="1400" b="1">
              <a:solidFill>
                <a:schemeClr val="tx1"/>
              </a:solidFill>
            </a:rPr>
            <a:t>Mental and Physical Health: </a:t>
          </a:r>
          <a:r>
            <a:rPr lang="en-US" sz="1400">
              <a:solidFill>
                <a:schemeClr val="tx1"/>
              </a:solidFill>
            </a:rPr>
            <a:t>Cover the costs of additional counseling, telehealth, therapeutic services, and wraparound services and supports (contracted hours, professional learning, programs)</a:t>
          </a:r>
        </a:p>
      </dgm:t>
    </dgm:pt>
    <dgm:pt modelId="{3E416125-70F9-401C-A2DA-8B3FB18E19E7}" type="parTrans" cxnId="{EC422B90-4644-4F40-9844-E4329F19F47B}">
      <dgm:prSet/>
      <dgm:spPr/>
      <dgm:t>
        <a:bodyPr/>
        <a:lstStyle/>
        <a:p>
          <a:endParaRPr lang="en-US"/>
        </a:p>
      </dgm:t>
    </dgm:pt>
    <dgm:pt modelId="{C3553172-6E2E-444E-B7F5-67F47128F9D3}" type="sibTrans" cxnId="{EC422B90-4644-4F40-9844-E4329F19F47B}">
      <dgm:prSet/>
      <dgm:spPr/>
      <dgm:t>
        <a:bodyPr/>
        <a:lstStyle/>
        <a:p>
          <a:endParaRPr lang="en-US"/>
        </a:p>
      </dgm:t>
    </dgm:pt>
    <dgm:pt modelId="{42E598AB-6A75-4D10-9788-5F203FE8EFFC}">
      <dgm:prSet custT="1"/>
      <dgm:spPr/>
      <dgm:t>
        <a:bodyPr/>
        <a:lstStyle/>
        <a:p>
          <a:r>
            <a:rPr lang="en-US" sz="1400" b="1">
              <a:solidFill>
                <a:schemeClr val="tx1"/>
              </a:solidFill>
            </a:rPr>
            <a:t>Supplemental Learning: </a:t>
          </a:r>
          <a:r>
            <a:rPr lang="en-US" sz="1400">
              <a:solidFill>
                <a:schemeClr val="tx1"/>
              </a:solidFill>
            </a:rPr>
            <a:t>Cover costs of remediation, and/or enrichment opportunities during the school year for students (afterschool programs, additional pay for teachers and staff, transportation). </a:t>
          </a:r>
        </a:p>
      </dgm:t>
    </dgm:pt>
    <dgm:pt modelId="{1664D377-FC5C-4129-95E9-97B27C22A92E}" type="parTrans" cxnId="{14EDFC4D-D59D-41C1-958A-D1882DB45D4A}">
      <dgm:prSet/>
      <dgm:spPr/>
      <dgm:t>
        <a:bodyPr/>
        <a:lstStyle/>
        <a:p>
          <a:endParaRPr lang="en-US"/>
        </a:p>
      </dgm:t>
    </dgm:pt>
    <dgm:pt modelId="{3219D958-CEEC-4636-9C4E-D2A86B64D537}" type="sibTrans" cxnId="{14EDFC4D-D59D-41C1-958A-D1882DB45D4A}">
      <dgm:prSet/>
      <dgm:spPr/>
      <dgm:t>
        <a:bodyPr/>
        <a:lstStyle/>
        <a:p>
          <a:endParaRPr lang="en-US"/>
        </a:p>
      </dgm:t>
    </dgm:pt>
    <dgm:pt modelId="{A746C70E-9B65-4817-BADB-0A6D4169ECB4}">
      <dgm:prSet custT="1"/>
      <dgm:spPr/>
      <dgm:t>
        <a:bodyPr/>
        <a:lstStyle/>
        <a:p>
          <a:r>
            <a:rPr lang="en-US" sz="1400" b="1">
              <a:solidFill>
                <a:schemeClr val="tx1"/>
              </a:solidFill>
            </a:rPr>
            <a:t>Professional Development: </a:t>
          </a:r>
          <a:r>
            <a:rPr lang="en-US" sz="1400">
              <a:solidFill>
                <a:schemeClr val="tx1"/>
              </a:solidFill>
            </a:rPr>
            <a:t>Cover costs of additional professional development for school leaders, teachers, and staff (trainings, extended professional development days, consultants, programs). </a:t>
          </a:r>
        </a:p>
      </dgm:t>
    </dgm:pt>
    <dgm:pt modelId="{F5991062-887C-48ED-AB60-DC02C810AC5D}" type="parTrans" cxnId="{C0515B0D-44B4-46D2-A218-E7A8D0760054}">
      <dgm:prSet/>
      <dgm:spPr/>
      <dgm:t>
        <a:bodyPr/>
        <a:lstStyle/>
        <a:p>
          <a:endParaRPr lang="en-US"/>
        </a:p>
      </dgm:t>
    </dgm:pt>
    <dgm:pt modelId="{BCC4DE63-4138-4766-AAE1-5DAF4433C142}" type="sibTrans" cxnId="{C0515B0D-44B4-46D2-A218-E7A8D0760054}">
      <dgm:prSet/>
      <dgm:spPr/>
      <dgm:t>
        <a:bodyPr/>
        <a:lstStyle/>
        <a:p>
          <a:endParaRPr lang="en-US"/>
        </a:p>
      </dgm:t>
    </dgm:pt>
    <dgm:pt modelId="{B6C28141-9FC5-4A22-B01D-F893A061B006}">
      <dgm:prSet custT="1"/>
      <dgm:spPr/>
      <dgm:t>
        <a:bodyPr/>
        <a:lstStyle/>
        <a:p>
          <a:r>
            <a:rPr lang="en-US" sz="1400" b="1">
              <a:solidFill>
                <a:schemeClr val="tx1"/>
              </a:solidFill>
            </a:rPr>
            <a:t>At-risk Student Populations: </a:t>
          </a:r>
          <a:r>
            <a:rPr lang="en-US" sz="1400">
              <a:solidFill>
                <a:schemeClr val="tx1"/>
              </a:solidFill>
            </a:rPr>
            <a:t>Cover costs of school specific activities, services, supports, programs, and/or targeted interventions directly addressing the needs of low-income students, SWD, racial &amp; ethnic minorities, ELL, migrant &amp; homeless students, and students in foster care. </a:t>
          </a:r>
        </a:p>
      </dgm:t>
    </dgm:pt>
    <dgm:pt modelId="{858BF976-951F-4660-AEE7-C8FF33DE7DF3}" type="parTrans" cxnId="{E841873F-5B30-40DC-A0C6-A49F8EFD4146}">
      <dgm:prSet/>
      <dgm:spPr/>
      <dgm:t>
        <a:bodyPr/>
        <a:lstStyle/>
        <a:p>
          <a:endParaRPr lang="en-US"/>
        </a:p>
      </dgm:t>
    </dgm:pt>
    <dgm:pt modelId="{459D6220-5903-4445-86FE-4898AC5363B6}" type="sibTrans" cxnId="{E841873F-5B30-40DC-A0C6-A49F8EFD4146}">
      <dgm:prSet/>
      <dgm:spPr/>
      <dgm:t>
        <a:bodyPr/>
        <a:lstStyle/>
        <a:p>
          <a:endParaRPr lang="en-US"/>
        </a:p>
      </dgm:t>
    </dgm:pt>
    <dgm:pt modelId="{F25BCE44-146E-47BB-AFCC-69F2864ECBE2}">
      <dgm:prSet custT="1"/>
      <dgm:spPr/>
      <dgm:t>
        <a:bodyPr/>
        <a:lstStyle/>
        <a:p>
          <a:r>
            <a:rPr lang="en-US" sz="1400" b="1">
              <a:solidFill>
                <a:schemeClr val="tx1"/>
              </a:solidFill>
            </a:rPr>
            <a:t>Continuity of Core Staff and Services. </a:t>
          </a:r>
          <a:r>
            <a:rPr lang="en-US" sz="1400">
              <a:solidFill>
                <a:schemeClr val="tx1"/>
              </a:solidFill>
            </a:rPr>
            <a:t>Restore any potential LEA FY22 budget reductions due to decreased state and/or local revenue. </a:t>
          </a:r>
        </a:p>
      </dgm:t>
    </dgm:pt>
    <dgm:pt modelId="{801193FB-13E4-4251-A273-CFF349EB6C3D}" type="parTrans" cxnId="{4056D57D-0DB9-44F5-84E8-398916862705}">
      <dgm:prSet/>
      <dgm:spPr/>
      <dgm:t>
        <a:bodyPr/>
        <a:lstStyle/>
        <a:p>
          <a:endParaRPr lang="en-US"/>
        </a:p>
      </dgm:t>
    </dgm:pt>
    <dgm:pt modelId="{6EB6EC08-05CF-4881-9693-99ADA13A27C9}" type="sibTrans" cxnId="{4056D57D-0DB9-44F5-84E8-398916862705}">
      <dgm:prSet/>
      <dgm:spPr/>
      <dgm:t>
        <a:bodyPr/>
        <a:lstStyle/>
        <a:p>
          <a:endParaRPr lang="en-US"/>
        </a:p>
      </dgm:t>
    </dgm:pt>
    <dgm:pt modelId="{E3F01B3C-337B-473A-A64E-A75BED67E615}" type="pres">
      <dgm:prSet presAssocID="{45DDB5BB-9C85-4117-93DA-91F2153C080D}" presName="diagram" presStyleCnt="0">
        <dgm:presLayoutVars>
          <dgm:dir/>
          <dgm:resizeHandles val="exact"/>
        </dgm:presLayoutVars>
      </dgm:prSet>
      <dgm:spPr/>
    </dgm:pt>
    <dgm:pt modelId="{0EC0BDF4-2B1B-497F-9244-DCDA4BF1FB86}" type="pres">
      <dgm:prSet presAssocID="{0D017817-51AB-4DB6-87D6-2ABF2662E641}" presName="node" presStyleLbl="node1" presStyleIdx="0" presStyleCnt="6">
        <dgm:presLayoutVars>
          <dgm:bulletEnabled val="1"/>
        </dgm:presLayoutVars>
      </dgm:prSet>
      <dgm:spPr/>
    </dgm:pt>
    <dgm:pt modelId="{577ED4CA-D999-4C33-8926-D0CA8FBB4995}" type="pres">
      <dgm:prSet presAssocID="{09626B01-C745-4413-AAFA-66F17F3C5D88}" presName="sibTrans" presStyleCnt="0"/>
      <dgm:spPr/>
    </dgm:pt>
    <dgm:pt modelId="{923467FE-2A3D-4F73-83E6-CC4A51D39ABA}" type="pres">
      <dgm:prSet presAssocID="{B5E6890F-CF3B-4672-ACE4-D80782FC7946}" presName="node" presStyleLbl="node1" presStyleIdx="1" presStyleCnt="6">
        <dgm:presLayoutVars>
          <dgm:bulletEnabled val="1"/>
        </dgm:presLayoutVars>
      </dgm:prSet>
      <dgm:spPr/>
    </dgm:pt>
    <dgm:pt modelId="{91670902-4E79-471C-A567-2945E1F4C772}" type="pres">
      <dgm:prSet presAssocID="{C3553172-6E2E-444E-B7F5-67F47128F9D3}" presName="sibTrans" presStyleCnt="0"/>
      <dgm:spPr/>
    </dgm:pt>
    <dgm:pt modelId="{41B39DDB-BF01-490F-88D5-9C6ABB991459}" type="pres">
      <dgm:prSet presAssocID="{42E598AB-6A75-4D10-9788-5F203FE8EFFC}" presName="node" presStyleLbl="node1" presStyleIdx="2" presStyleCnt="6">
        <dgm:presLayoutVars>
          <dgm:bulletEnabled val="1"/>
        </dgm:presLayoutVars>
      </dgm:prSet>
      <dgm:spPr/>
    </dgm:pt>
    <dgm:pt modelId="{CD11CBEF-8D7F-445A-92CE-7ACD3CFDFBD8}" type="pres">
      <dgm:prSet presAssocID="{3219D958-CEEC-4636-9C4E-D2A86B64D537}" presName="sibTrans" presStyleCnt="0"/>
      <dgm:spPr/>
    </dgm:pt>
    <dgm:pt modelId="{1BFA3653-C015-402A-A8B9-4CF8B6E2548F}" type="pres">
      <dgm:prSet presAssocID="{A746C70E-9B65-4817-BADB-0A6D4169ECB4}" presName="node" presStyleLbl="node1" presStyleIdx="3" presStyleCnt="6">
        <dgm:presLayoutVars>
          <dgm:bulletEnabled val="1"/>
        </dgm:presLayoutVars>
      </dgm:prSet>
      <dgm:spPr/>
    </dgm:pt>
    <dgm:pt modelId="{C0A46DB1-FEE4-490B-863B-48D5941B781F}" type="pres">
      <dgm:prSet presAssocID="{BCC4DE63-4138-4766-AAE1-5DAF4433C142}" presName="sibTrans" presStyleCnt="0"/>
      <dgm:spPr/>
    </dgm:pt>
    <dgm:pt modelId="{DEE3967A-CA33-4DFA-8BE5-4198D14AA5DA}" type="pres">
      <dgm:prSet presAssocID="{B6C28141-9FC5-4A22-B01D-F893A061B006}" presName="node" presStyleLbl="node1" presStyleIdx="4" presStyleCnt="6">
        <dgm:presLayoutVars>
          <dgm:bulletEnabled val="1"/>
        </dgm:presLayoutVars>
      </dgm:prSet>
      <dgm:spPr/>
    </dgm:pt>
    <dgm:pt modelId="{4EB535E9-8D7C-421D-ACC2-68F46A9CF62D}" type="pres">
      <dgm:prSet presAssocID="{459D6220-5903-4445-86FE-4898AC5363B6}" presName="sibTrans" presStyleCnt="0"/>
      <dgm:spPr/>
    </dgm:pt>
    <dgm:pt modelId="{E0F140CA-303F-4978-BA18-61A1A66000A2}" type="pres">
      <dgm:prSet presAssocID="{F25BCE44-146E-47BB-AFCC-69F2864ECBE2}" presName="node" presStyleLbl="node1" presStyleIdx="5" presStyleCnt="6">
        <dgm:presLayoutVars>
          <dgm:bulletEnabled val="1"/>
        </dgm:presLayoutVars>
      </dgm:prSet>
      <dgm:spPr/>
    </dgm:pt>
  </dgm:ptLst>
  <dgm:cxnLst>
    <dgm:cxn modelId="{C0515B0D-44B4-46D2-A218-E7A8D0760054}" srcId="{45DDB5BB-9C85-4117-93DA-91F2153C080D}" destId="{A746C70E-9B65-4817-BADB-0A6D4169ECB4}" srcOrd="3" destOrd="0" parTransId="{F5991062-887C-48ED-AB60-DC02C810AC5D}" sibTransId="{BCC4DE63-4138-4766-AAE1-5DAF4433C142}"/>
    <dgm:cxn modelId="{57613420-EC80-4696-A353-AB205C1A6A9E}" type="presOf" srcId="{0D017817-51AB-4DB6-87D6-2ABF2662E641}" destId="{0EC0BDF4-2B1B-497F-9244-DCDA4BF1FB86}" srcOrd="0" destOrd="0" presId="urn:microsoft.com/office/officeart/2005/8/layout/default"/>
    <dgm:cxn modelId="{E841873F-5B30-40DC-A0C6-A49F8EFD4146}" srcId="{45DDB5BB-9C85-4117-93DA-91F2153C080D}" destId="{B6C28141-9FC5-4A22-B01D-F893A061B006}" srcOrd="4" destOrd="0" parTransId="{858BF976-951F-4660-AEE7-C8FF33DE7DF3}" sibTransId="{459D6220-5903-4445-86FE-4898AC5363B6}"/>
    <dgm:cxn modelId="{FAC0606A-2CB7-437D-9A7F-A25B1E0C581F}" type="presOf" srcId="{A746C70E-9B65-4817-BADB-0A6D4169ECB4}" destId="{1BFA3653-C015-402A-A8B9-4CF8B6E2548F}" srcOrd="0" destOrd="0" presId="urn:microsoft.com/office/officeart/2005/8/layout/default"/>
    <dgm:cxn modelId="{14EDFC4D-D59D-41C1-958A-D1882DB45D4A}" srcId="{45DDB5BB-9C85-4117-93DA-91F2153C080D}" destId="{42E598AB-6A75-4D10-9788-5F203FE8EFFC}" srcOrd="2" destOrd="0" parTransId="{1664D377-FC5C-4129-95E9-97B27C22A92E}" sibTransId="{3219D958-CEEC-4636-9C4E-D2A86B64D537}"/>
    <dgm:cxn modelId="{FCB33550-52BF-4129-B0DB-1A482A14310E}" srcId="{45DDB5BB-9C85-4117-93DA-91F2153C080D}" destId="{0D017817-51AB-4DB6-87D6-2ABF2662E641}" srcOrd="0" destOrd="0" parTransId="{69C8A8E4-87F7-4F20-8362-B2FED607E045}" sibTransId="{09626B01-C745-4413-AAFA-66F17F3C5D88}"/>
    <dgm:cxn modelId="{E6AE7E59-8CA7-4D9A-949F-9D59596B40D2}" type="presOf" srcId="{F25BCE44-146E-47BB-AFCC-69F2864ECBE2}" destId="{E0F140CA-303F-4978-BA18-61A1A66000A2}" srcOrd="0" destOrd="0" presId="urn:microsoft.com/office/officeart/2005/8/layout/default"/>
    <dgm:cxn modelId="{4056D57D-0DB9-44F5-84E8-398916862705}" srcId="{45DDB5BB-9C85-4117-93DA-91F2153C080D}" destId="{F25BCE44-146E-47BB-AFCC-69F2864ECBE2}" srcOrd="5" destOrd="0" parTransId="{801193FB-13E4-4251-A273-CFF349EB6C3D}" sibTransId="{6EB6EC08-05CF-4881-9693-99ADA13A27C9}"/>
    <dgm:cxn modelId="{49930980-8F57-4C4C-8079-B2CA5730F880}" type="presOf" srcId="{B6C28141-9FC5-4A22-B01D-F893A061B006}" destId="{DEE3967A-CA33-4DFA-8BE5-4198D14AA5DA}" srcOrd="0" destOrd="0" presId="urn:microsoft.com/office/officeart/2005/8/layout/default"/>
    <dgm:cxn modelId="{EC422B90-4644-4F40-9844-E4329F19F47B}" srcId="{45DDB5BB-9C85-4117-93DA-91F2153C080D}" destId="{B5E6890F-CF3B-4672-ACE4-D80782FC7946}" srcOrd="1" destOrd="0" parTransId="{3E416125-70F9-401C-A2DA-8B3FB18E19E7}" sibTransId="{C3553172-6E2E-444E-B7F5-67F47128F9D3}"/>
    <dgm:cxn modelId="{28B946AA-2EFD-48C5-9B36-ECD8D1C8B9D3}" type="presOf" srcId="{B5E6890F-CF3B-4672-ACE4-D80782FC7946}" destId="{923467FE-2A3D-4F73-83E6-CC4A51D39ABA}" srcOrd="0" destOrd="0" presId="urn:microsoft.com/office/officeart/2005/8/layout/default"/>
    <dgm:cxn modelId="{8A25F0D7-4299-4E4F-92F3-E54E0E5CDDB6}" type="presOf" srcId="{45DDB5BB-9C85-4117-93DA-91F2153C080D}" destId="{E3F01B3C-337B-473A-A64E-A75BED67E615}" srcOrd="0" destOrd="0" presId="urn:microsoft.com/office/officeart/2005/8/layout/default"/>
    <dgm:cxn modelId="{579E59EB-4BAB-462E-8325-ABBE4FB0A13E}" type="presOf" srcId="{42E598AB-6A75-4D10-9788-5F203FE8EFFC}" destId="{41B39DDB-BF01-490F-88D5-9C6ABB991459}" srcOrd="0" destOrd="0" presId="urn:microsoft.com/office/officeart/2005/8/layout/default"/>
    <dgm:cxn modelId="{3B931364-787B-4B66-B7CE-A8B7DC141C40}" type="presParOf" srcId="{E3F01B3C-337B-473A-A64E-A75BED67E615}" destId="{0EC0BDF4-2B1B-497F-9244-DCDA4BF1FB86}" srcOrd="0" destOrd="0" presId="urn:microsoft.com/office/officeart/2005/8/layout/default"/>
    <dgm:cxn modelId="{A0CBB142-E9CD-47AB-A81D-DF59DC06F7A4}" type="presParOf" srcId="{E3F01B3C-337B-473A-A64E-A75BED67E615}" destId="{577ED4CA-D999-4C33-8926-D0CA8FBB4995}" srcOrd="1" destOrd="0" presId="urn:microsoft.com/office/officeart/2005/8/layout/default"/>
    <dgm:cxn modelId="{4B878934-F1D3-4939-937F-F35B1BD4F204}" type="presParOf" srcId="{E3F01B3C-337B-473A-A64E-A75BED67E615}" destId="{923467FE-2A3D-4F73-83E6-CC4A51D39ABA}" srcOrd="2" destOrd="0" presId="urn:microsoft.com/office/officeart/2005/8/layout/default"/>
    <dgm:cxn modelId="{DE00E9F4-E7CB-4330-9BC4-7D2AC29628BF}" type="presParOf" srcId="{E3F01B3C-337B-473A-A64E-A75BED67E615}" destId="{91670902-4E79-471C-A567-2945E1F4C772}" srcOrd="3" destOrd="0" presId="urn:microsoft.com/office/officeart/2005/8/layout/default"/>
    <dgm:cxn modelId="{26E034F4-D19D-49D1-8175-B9C7F3271C3A}" type="presParOf" srcId="{E3F01B3C-337B-473A-A64E-A75BED67E615}" destId="{41B39DDB-BF01-490F-88D5-9C6ABB991459}" srcOrd="4" destOrd="0" presId="urn:microsoft.com/office/officeart/2005/8/layout/default"/>
    <dgm:cxn modelId="{B5D5F9B1-ECC1-4C43-A098-936D9467D4EA}" type="presParOf" srcId="{E3F01B3C-337B-473A-A64E-A75BED67E615}" destId="{CD11CBEF-8D7F-445A-92CE-7ACD3CFDFBD8}" srcOrd="5" destOrd="0" presId="urn:microsoft.com/office/officeart/2005/8/layout/default"/>
    <dgm:cxn modelId="{4435A92A-BA49-4FBE-AA7C-638C2912C64B}" type="presParOf" srcId="{E3F01B3C-337B-473A-A64E-A75BED67E615}" destId="{1BFA3653-C015-402A-A8B9-4CF8B6E2548F}" srcOrd="6" destOrd="0" presId="urn:microsoft.com/office/officeart/2005/8/layout/default"/>
    <dgm:cxn modelId="{CC17DCEF-59A0-4AD7-8CE7-E19971DEB220}" type="presParOf" srcId="{E3F01B3C-337B-473A-A64E-A75BED67E615}" destId="{C0A46DB1-FEE4-490B-863B-48D5941B781F}" srcOrd="7" destOrd="0" presId="urn:microsoft.com/office/officeart/2005/8/layout/default"/>
    <dgm:cxn modelId="{27D942DF-DC21-43B3-8A07-A006B1AC2E73}" type="presParOf" srcId="{E3F01B3C-337B-473A-A64E-A75BED67E615}" destId="{DEE3967A-CA33-4DFA-8BE5-4198D14AA5DA}" srcOrd="8" destOrd="0" presId="urn:microsoft.com/office/officeart/2005/8/layout/default"/>
    <dgm:cxn modelId="{52B58C0F-2EA0-4F9F-A34B-84BAA687FAB1}" type="presParOf" srcId="{E3F01B3C-337B-473A-A64E-A75BED67E615}" destId="{4EB535E9-8D7C-421D-ACC2-68F46A9CF62D}" srcOrd="9" destOrd="0" presId="urn:microsoft.com/office/officeart/2005/8/layout/default"/>
    <dgm:cxn modelId="{9B100309-A821-41BF-A79A-231F98777291}" type="presParOf" srcId="{E3F01B3C-337B-473A-A64E-A75BED67E615}" destId="{E0F140CA-303F-4978-BA18-61A1A66000A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24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 Allocation</a:t>
          </a:r>
        </a:p>
        <a:p>
          <a:pPr marL="0" lvl="0" indent="0" algn="l" defTabSz="711200" rtl="0">
            <a:lnSpc>
              <a:spcPct val="90000"/>
            </a:lnSpc>
            <a:spcBef>
              <a:spcPct val="0"/>
            </a:spcBef>
            <a:spcAft>
              <a:spcPct val="35000"/>
            </a:spcAft>
            <a:buNone/>
          </a:pPr>
          <a:r>
            <a:rPr lang="en-US" sz="1200" kern="1200">
              <a:solidFill>
                <a:srgbClr val="FF0000"/>
              </a:solidFill>
            </a:rPr>
            <a:t>January 24 – </a:t>
          </a:r>
          <a:r>
            <a:rPr lang="en-US" sz="1200" kern="1200">
              <a:solidFill>
                <a:srgbClr val="FF0000"/>
              </a:solidFill>
              <a:latin typeface="Calibri"/>
            </a:rPr>
            <a:t>early February </a:t>
          </a:r>
          <a:endParaRPr lang="en-US" sz="1200" kern="120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kern="120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kern="1200">
            <a:solidFill>
              <a:srgbClr val="FF0000"/>
            </a:solidFill>
          </a:endParaRPr>
        </a:p>
      </dsp:txBody>
      <dsp:txXfrm>
        <a:off x="6556247" y="114703"/>
        <a:ext cx="862241" cy="755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B3A0-4736-4CF8-BA9C-D22820D222B9}">
      <dsp:nvSpPr>
        <dsp:cNvPr id="0" name=""/>
        <dsp:cNvSpPr/>
      </dsp:nvSpPr>
      <dsp:spPr>
        <a:xfrm>
          <a:off x="-25524" y="376665"/>
          <a:ext cx="8876157" cy="9077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165D1-CF0C-40A8-93E4-3D78C66F5F20}">
      <dsp:nvSpPr>
        <dsp:cNvPr id="0" name=""/>
        <dsp:cNvSpPr/>
      </dsp:nvSpPr>
      <dsp:spPr>
        <a:xfrm>
          <a:off x="139498" y="680522"/>
          <a:ext cx="300628" cy="300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65AD20-1A20-46D0-904F-B0199D7F0F33}">
      <dsp:nvSpPr>
        <dsp:cNvPr id="0" name=""/>
        <dsp:cNvSpPr/>
      </dsp:nvSpPr>
      <dsp:spPr>
        <a:xfrm>
          <a:off x="605149" y="556502"/>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This budget represents an investment plan for our school’s students, employees and the community as a whole.</a:t>
          </a:r>
        </a:p>
      </dsp:txBody>
      <dsp:txXfrm>
        <a:off x="605149" y="556502"/>
        <a:ext cx="8188121" cy="647816"/>
      </dsp:txXfrm>
    </dsp:sp>
    <dsp:sp modelId="{805B4116-8872-409C-9BBD-1612E432A217}">
      <dsp:nvSpPr>
        <dsp:cNvPr id="0" name=""/>
        <dsp:cNvSpPr/>
      </dsp:nvSpPr>
      <dsp:spPr>
        <a:xfrm>
          <a:off x="-25524" y="1446374"/>
          <a:ext cx="8876157" cy="8482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DC135-1D47-4E72-B55A-66A8F00D5928}">
      <dsp:nvSpPr>
        <dsp:cNvPr id="0" name=""/>
        <dsp:cNvSpPr/>
      </dsp:nvSpPr>
      <dsp:spPr>
        <a:xfrm>
          <a:off x="139498" y="1720484"/>
          <a:ext cx="300628" cy="300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BAD217-017C-474F-AA81-C9C89BF6F0E2}">
      <dsp:nvSpPr>
        <dsp:cNvPr id="0" name=""/>
        <dsp:cNvSpPr/>
      </dsp:nvSpPr>
      <dsp:spPr>
        <a:xfrm>
          <a:off x="605149" y="1597740"/>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The budget recommendations are tied directly to the school’s strategic vision and direction.</a:t>
          </a:r>
        </a:p>
      </dsp:txBody>
      <dsp:txXfrm>
        <a:off x="605149" y="1597740"/>
        <a:ext cx="8188121" cy="647816"/>
      </dsp:txXfrm>
    </dsp:sp>
    <dsp:sp modelId="{30F25B1F-5247-4B01-A07E-C05895440AEF}">
      <dsp:nvSpPr>
        <dsp:cNvPr id="0" name=""/>
        <dsp:cNvSpPr/>
      </dsp:nvSpPr>
      <dsp:spPr>
        <a:xfrm>
          <a:off x="-25524" y="2456588"/>
          <a:ext cx="8876157" cy="8326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377D4-0913-47A8-8629-0DCD3C2E3805}">
      <dsp:nvSpPr>
        <dsp:cNvPr id="0" name=""/>
        <dsp:cNvSpPr/>
      </dsp:nvSpPr>
      <dsp:spPr>
        <a:xfrm>
          <a:off x="139498" y="2722883"/>
          <a:ext cx="300628" cy="300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E4DFAB-966A-47F3-BD5F-75688D5ECCE9}">
      <dsp:nvSpPr>
        <dsp:cNvPr id="0" name=""/>
        <dsp:cNvSpPr/>
      </dsp:nvSpPr>
      <dsp:spPr>
        <a:xfrm>
          <a:off x="605149" y="2600139"/>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The proposed budget for the general operations of the school are reflected at           $ </a:t>
          </a:r>
          <a:r>
            <a:rPr lang="en-US" sz="1800" u="sng" kern="1200" dirty="0"/>
            <a:t>277051</a:t>
          </a:r>
        </a:p>
      </dsp:txBody>
      <dsp:txXfrm>
        <a:off x="605149" y="2600139"/>
        <a:ext cx="8188121" cy="647816"/>
      </dsp:txXfrm>
    </dsp:sp>
    <dsp:sp modelId="{5287CAD5-57D7-4C4C-B5E6-B72116E119BF}">
      <dsp:nvSpPr>
        <dsp:cNvPr id="0" name=""/>
        <dsp:cNvSpPr/>
      </dsp:nvSpPr>
      <dsp:spPr>
        <a:xfrm>
          <a:off x="-25524" y="3451173"/>
          <a:ext cx="8876157" cy="13476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24F1B-DDED-4559-AC6B-006DAA556F94}">
      <dsp:nvSpPr>
        <dsp:cNvPr id="0" name=""/>
        <dsp:cNvSpPr/>
      </dsp:nvSpPr>
      <dsp:spPr>
        <a:xfrm>
          <a:off x="139498" y="3974985"/>
          <a:ext cx="300628" cy="300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8464A3-EF27-4728-9233-CA8FC47AC5C0}">
      <dsp:nvSpPr>
        <dsp:cNvPr id="0" name=""/>
        <dsp:cNvSpPr/>
      </dsp:nvSpPr>
      <dsp:spPr>
        <a:xfrm>
          <a:off x="496738" y="3852241"/>
          <a:ext cx="8404942"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This investment plan for FY24 accommodates a student population that is projected to be __</a:t>
          </a:r>
          <a:r>
            <a:rPr lang="en-US" sz="1800" u="sng" kern="1200" dirty="0"/>
            <a:t>57</a:t>
          </a:r>
          <a:r>
            <a:rPr lang="en-US" sz="1800" kern="1200" dirty="0"/>
            <a:t>_ students, which is a increase/decrease of _</a:t>
          </a:r>
          <a:r>
            <a:rPr lang="en-US" sz="1800" u="sng" kern="1200" dirty="0"/>
            <a:t>28,346_ </a:t>
          </a:r>
          <a:r>
            <a:rPr lang="en-US" sz="1800" kern="1200" dirty="0"/>
            <a:t>students from FY23.</a:t>
          </a:r>
        </a:p>
      </dsp:txBody>
      <dsp:txXfrm>
        <a:off x="496738" y="3852241"/>
        <a:ext cx="8404942" cy="6478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0BDF4-2B1B-497F-9244-DCDA4BF1FB86}">
      <dsp:nvSpPr>
        <dsp:cNvPr id="0" name=""/>
        <dsp:cNvSpPr/>
      </dsp:nvSpPr>
      <dsp:spPr>
        <a:xfrm>
          <a:off x="0"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Technology Support:</a:t>
          </a:r>
          <a:r>
            <a:rPr lang="en-US" sz="1400" kern="1200">
              <a:solidFill>
                <a:schemeClr val="tx1"/>
              </a:solidFill>
            </a:rPr>
            <a:t> Software, assistive technology, online learning platforms, subscriptions. </a:t>
          </a:r>
        </a:p>
      </dsp:txBody>
      <dsp:txXfrm>
        <a:off x="0" y="696515"/>
        <a:ext cx="3309937" cy="1985962"/>
      </dsp:txXfrm>
    </dsp:sp>
    <dsp:sp modelId="{923467FE-2A3D-4F73-83E6-CC4A51D39ABA}">
      <dsp:nvSpPr>
        <dsp:cNvPr id="0" name=""/>
        <dsp:cNvSpPr/>
      </dsp:nvSpPr>
      <dsp:spPr>
        <a:xfrm>
          <a:off x="3640931"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Mental and Physical Health: </a:t>
          </a:r>
          <a:r>
            <a:rPr lang="en-US" sz="1400" kern="1200">
              <a:solidFill>
                <a:schemeClr val="tx1"/>
              </a:solidFill>
            </a:rPr>
            <a:t>Cover the costs of additional counseling, telehealth, therapeutic services, and wraparound services and supports (contracted hours, professional learning, programs)</a:t>
          </a:r>
        </a:p>
      </dsp:txBody>
      <dsp:txXfrm>
        <a:off x="3640931" y="696515"/>
        <a:ext cx="3309937" cy="1985962"/>
      </dsp:txXfrm>
    </dsp:sp>
    <dsp:sp modelId="{41B39DDB-BF01-490F-88D5-9C6ABB991459}">
      <dsp:nvSpPr>
        <dsp:cNvPr id="0" name=""/>
        <dsp:cNvSpPr/>
      </dsp:nvSpPr>
      <dsp:spPr>
        <a:xfrm>
          <a:off x="7281862"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Supplemental Learning: </a:t>
          </a:r>
          <a:r>
            <a:rPr lang="en-US" sz="1400" kern="1200">
              <a:solidFill>
                <a:schemeClr val="tx1"/>
              </a:solidFill>
            </a:rPr>
            <a:t>Cover costs of remediation, and/or enrichment opportunities during the school year for students (afterschool programs, additional pay for teachers and staff, transportation). </a:t>
          </a:r>
        </a:p>
      </dsp:txBody>
      <dsp:txXfrm>
        <a:off x="7281862" y="696515"/>
        <a:ext cx="3309937" cy="1985962"/>
      </dsp:txXfrm>
    </dsp:sp>
    <dsp:sp modelId="{1BFA3653-C015-402A-A8B9-4CF8B6E2548F}">
      <dsp:nvSpPr>
        <dsp:cNvPr id="0" name=""/>
        <dsp:cNvSpPr/>
      </dsp:nvSpPr>
      <dsp:spPr>
        <a:xfrm>
          <a:off x="0"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Professional Development: </a:t>
          </a:r>
          <a:r>
            <a:rPr lang="en-US" sz="1400" kern="1200">
              <a:solidFill>
                <a:schemeClr val="tx1"/>
              </a:solidFill>
            </a:rPr>
            <a:t>Cover costs of additional professional development for school leaders, teachers, and staff (trainings, extended professional development days, consultants, programs). </a:t>
          </a:r>
        </a:p>
      </dsp:txBody>
      <dsp:txXfrm>
        <a:off x="0" y="3013471"/>
        <a:ext cx="3309937" cy="1985962"/>
      </dsp:txXfrm>
    </dsp:sp>
    <dsp:sp modelId="{DEE3967A-CA33-4DFA-8BE5-4198D14AA5DA}">
      <dsp:nvSpPr>
        <dsp:cNvPr id="0" name=""/>
        <dsp:cNvSpPr/>
      </dsp:nvSpPr>
      <dsp:spPr>
        <a:xfrm>
          <a:off x="3640931"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At-risk Student Populations: </a:t>
          </a:r>
          <a:r>
            <a:rPr lang="en-US" sz="1400" kern="1200">
              <a:solidFill>
                <a:schemeClr val="tx1"/>
              </a:solidFill>
            </a:rPr>
            <a:t>Cover costs of school specific activities, services, supports, programs, and/or targeted interventions directly addressing the needs of low-income students, SWD, racial &amp; ethnic minorities, ELL, migrant &amp; homeless students, and students in foster care. </a:t>
          </a:r>
        </a:p>
      </dsp:txBody>
      <dsp:txXfrm>
        <a:off x="3640931" y="3013471"/>
        <a:ext cx="3309937" cy="1985962"/>
      </dsp:txXfrm>
    </dsp:sp>
    <dsp:sp modelId="{E0F140CA-303F-4978-BA18-61A1A66000A2}">
      <dsp:nvSpPr>
        <dsp:cNvPr id="0" name=""/>
        <dsp:cNvSpPr/>
      </dsp:nvSpPr>
      <dsp:spPr>
        <a:xfrm>
          <a:off x="7281862"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Continuity of Core Staff and Services. </a:t>
          </a:r>
          <a:r>
            <a:rPr lang="en-US" sz="1400" kern="1200">
              <a:solidFill>
                <a:schemeClr val="tx1"/>
              </a:solidFill>
            </a:rPr>
            <a:t>Restore any potential LEA FY22 budget reductions due to decreased state and/or local revenue. </a:t>
          </a:r>
        </a:p>
      </dsp:txBody>
      <dsp:txXfrm>
        <a:off x="7281862" y="3013471"/>
        <a:ext cx="3309937" cy="198596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1/23/2023</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1/23/2023</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Here’s a few highlights for our budget this year – </a:t>
            </a:r>
            <a:r>
              <a:rPr lang="en-US" i="1" u="sng"/>
              <a:t>read executive summary</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a:p>
        </p:txBody>
      </p:sp>
    </p:spTree>
    <p:extLst>
      <p:ext uri="{BB962C8B-B14F-4D97-AF65-F5344CB8AC3E}">
        <p14:creationId xmlns:p14="http://schemas.microsoft.com/office/powerpoint/2010/main" val="607912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a:t> </a:t>
            </a:r>
          </a:p>
          <a:p>
            <a:pPr lvl="0" eaLnBrk="0" hangingPunct="0"/>
            <a:r>
              <a:rPr lang="en-US"/>
              <a:t>Grade Level –</a:t>
            </a:r>
          </a:p>
          <a:p>
            <a:pPr lvl="1" eaLnBrk="0" hangingPunct="0"/>
            <a:r>
              <a:rPr lang="en-US"/>
              <a:t>K-12</a:t>
            </a:r>
          </a:p>
          <a:p>
            <a:pPr lvl="0" eaLnBrk="0" hangingPunct="0"/>
            <a:r>
              <a:rPr lang="en-US"/>
              <a:t>Poverty – Weighted for all Direct Certification enrolled students.</a:t>
            </a:r>
          </a:p>
          <a:p>
            <a:pPr lvl="0" eaLnBrk="0" hangingPunct="0"/>
            <a:r>
              <a:rPr lang="en-US"/>
              <a:t>Beginning Performance – Weighted Middle School and High School students entering with beginner’s performance on milestones.</a:t>
            </a:r>
          </a:p>
          <a:p>
            <a:pPr lvl="0" eaLnBrk="0" hangingPunct="0"/>
            <a:r>
              <a:rPr lang="en-US"/>
              <a:t>ESOL – Weighted for all ESOL designated students in order to supplement due to ESOL staff being locked.</a:t>
            </a:r>
          </a:p>
          <a:p>
            <a:pPr lvl="0" eaLnBrk="0" hangingPunct="0"/>
            <a:r>
              <a:rPr lang="en-US"/>
              <a:t>Special Education - Weighted for all Special Education students.</a:t>
            </a:r>
          </a:p>
          <a:p>
            <a:pPr lvl="0" eaLnBrk="0" hangingPunct="0"/>
            <a:r>
              <a:rPr lang="en-US"/>
              <a:t>Gifted – Weighted and measured by number of students in the Gifted Program</a:t>
            </a:r>
          </a:p>
          <a:p>
            <a:pPr lvl="0" eaLnBrk="0" hangingPunct="0"/>
            <a:r>
              <a:rPr lang="en-US"/>
              <a:t>Small School Supplement – Weighted for low enrollment schools</a:t>
            </a:r>
          </a:p>
          <a:p>
            <a:pPr lvl="1" eaLnBrk="0" hangingPunct="0"/>
            <a:r>
              <a:rPr lang="en-US"/>
              <a:t>ES – 500</a:t>
            </a:r>
          </a:p>
          <a:p>
            <a:pPr lvl="1" eaLnBrk="0" hangingPunct="0"/>
            <a:r>
              <a:rPr lang="en-US"/>
              <a:t>MS – 600</a:t>
            </a:r>
          </a:p>
          <a:p>
            <a:pPr lvl="1" eaLnBrk="0" hangingPunct="0"/>
            <a:r>
              <a:rPr lang="en-US"/>
              <a:t>HS – 700</a:t>
            </a:r>
          </a:p>
          <a:p>
            <a:r>
              <a:rPr lang="en-US"/>
              <a:t> </a:t>
            </a:r>
          </a:p>
          <a:p>
            <a:r>
              <a:rPr lang="en-US"/>
              <a:t>As you can see, our projected enrollment for FY23 is _______, we increased/decreased by __________ from last year.</a:t>
            </a:r>
          </a:p>
          <a:p>
            <a:endParaRPr lang="en-US"/>
          </a:p>
          <a:p>
            <a:r>
              <a:rPr lang="en-US"/>
              <a:t>We received the following weights for our student characteristics: </a:t>
            </a:r>
            <a:r>
              <a:rPr lang="en-US" b="1" i="1"/>
              <a:t>(Below is just for the script, principals need to insert their school’s characteristics)</a:t>
            </a:r>
            <a:endParaRPr lang="en-US" sz="1400"/>
          </a:p>
          <a:p>
            <a:r>
              <a:rPr lang="en-US"/>
              <a:t> </a:t>
            </a:r>
            <a:endParaRPr lang="en-US" sz="1400"/>
          </a:p>
          <a:p>
            <a:r>
              <a:rPr lang="en-US"/>
              <a:t>Grade Level</a:t>
            </a:r>
            <a:endParaRPr lang="en-US" sz="1400"/>
          </a:p>
          <a:p>
            <a:r>
              <a:rPr lang="en-US"/>
              <a:t>Poverty</a:t>
            </a:r>
            <a:endParaRPr lang="en-US" sz="1400"/>
          </a:p>
          <a:p>
            <a:r>
              <a:rPr lang="en-US"/>
              <a:t>Special Education</a:t>
            </a:r>
            <a:endParaRPr lang="en-US" sz="1400"/>
          </a:p>
          <a:p>
            <a:r>
              <a:rPr lang="en-US"/>
              <a:t>Gifted</a:t>
            </a:r>
            <a:endParaRPr lang="en-US" sz="1400"/>
          </a:p>
          <a:p>
            <a:r>
              <a:rPr lang="en-US"/>
              <a:t>Gifted Supplement</a:t>
            </a:r>
            <a:endParaRPr lang="en-US" sz="1400"/>
          </a:p>
          <a:p>
            <a:r>
              <a:rPr lang="en-US"/>
              <a:t>ELL</a:t>
            </a:r>
            <a:endParaRPr lang="en-US" sz="1400"/>
          </a:p>
          <a:p>
            <a:r>
              <a:rPr lang="en-US"/>
              <a:t>Small School Supplement</a:t>
            </a:r>
            <a:endParaRPr lang="en-US" sz="1400"/>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a:p>
        </p:txBody>
      </p:sp>
    </p:spTree>
    <p:extLst>
      <p:ext uri="{BB962C8B-B14F-4D97-AF65-F5344CB8AC3E}">
        <p14:creationId xmlns:p14="http://schemas.microsoft.com/office/powerpoint/2010/main" val="12658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Please add your school’s CARES Allocation to this slide.</a:t>
            </a:r>
          </a:p>
        </p:txBody>
      </p:sp>
      <p:sp>
        <p:nvSpPr>
          <p:cNvPr id="4" name="Slide Number Placeholder 3"/>
          <p:cNvSpPr>
            <a:spLocks noGrp="1"/>
          </p:cNvSpPr>
          <p:nvPr>
            <p:ph type="sldNum" sz="quarter" idx="5"/>
          </p:nvPr>
        </p:nvSpPr>
        <p:spPr/>
        <p:txBody>
          <a:bodyPr/>
          <a:lstStyle/>
          <a:p>
            <a:fld id="{06FECA5B-CB69-434F-96AB-1E7E18E86F8F}" type="slidenum">
              <a:rPr lang="en-US" smtClean="0"/>
              <a:t>15</a:t>
            </a:fld>
            <a:endParaRPr lang="en-US"/>
          </a:p>
        </p:txBody>
      </p:sp>
    </p:spTree>
    <p:extLst>
      <p:ext uri="{BB962C8B-B14F-4D97-AF65-F5344CB8AC3E}">
        <p14:creationId xmlns:p14="http://schemas.microsoft.com/office/powerpoint/2010/main" val="1713953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17</a:t>
            </a:fld>
            <a:endParaRPr lang="en-US"/>
          </a:p>
        </p:txBody>
      </p:sp>
    </p:spTree>
    <p:extLst>
      <p:ext uri="{BB962C8B-B14F-4D97-AF65-F5344CB8AC3E}">
        <p14:creationId xmlns:p14="http://schemas.microsoft.com/office/powerpoint/2010/main" val="537507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IF YOU FEEL YOUR TEAM IS READY TO APPROVE THE </a:t>
            </a:r>
            <a:r>
              <a:rPr lang="en-US" u="sng"/>
              <a:t>DRAFT</a:t>
            </a:r>
            <a:r>
              <a:rPr lang="en-US"/>
              <a:t> BUDGET, PLEASE DO SO. PLEASE REMIND THEM THAT YOU MAY NEED TO MEET WITH THEM AGAIN, IF THERE ARE CHANGES FROM YOUR MEETINGS WITH DISTRICT LEADERSHIP. LET THEM KNOW YOU WILL KEEP THEM INFORMED!!</a:t>
            </a:r>
          </a:p>
          <a:p>
            <a:r>
              <a:rPr lang="en-US"/>
              <a:t> </a:t>
            </a:r>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18</a:t>
            </a:fld>
            <a:endParaRPr lang="en-US"/>
          </a:p>
        </p:txBody>
      </p:sp>
    </p:spTree>
    <p:extLst>
      <p:ext uri="{BB962C8B-B14F-4D97-AF65-F5344CB8AC3E}">
        <p14:creationId xmlns:p14="http://schemas.microsoft.com/office/powerpoint/2010/main" val="86257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70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74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You should have a copy of our updated strategic plan </a:t>
            </a:r>
            <a:r>
              <a:rPr lang="en-US" b="1" u="sng"/>
              <a:t>(please make copies to be distributed to team). </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126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26" name="Google Shape;326;p1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dirty="0"/>
              <a:t>Review the priorities that the GO Team has developed and the rationale for these priorities. Feel free to copy this slide if you have more than 3 priorities to account for.</a:t>
            </a:r>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545902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561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1/23/2023</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1/23/2023</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1/23/2023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1/23/2023</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1/23/2023</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1/23/2023</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1/23/2023</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1/23/2023</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1/23/2023</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1/23/2023</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40.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40.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1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8.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4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66701" y="515547"/>
            <a:ext cx="6696074" cy="768096"/>
          </a:xfrm>
          <a:prstGeom prst="rect">
            <a:avLst/>
          </a:prstGeom>
        </p:spPr>
        <p:txBody>
          <a:bodyPr vert="horz" lIns="91440" tIns="45720" rIns="91440" bIns="45720" rtlCol="0" anchor="t">
            <a:noAutofit/>
          </a:bodyPr>
          <a:lstStyle/>
          <a:p>
            <a:pPr algn="ctr" defTabSz="685800">
              <a:lnSpc>
                <a:spcPct val="90000"/>
              </a:lnSpc>
              <a:spcBef>
                <a:spcPct val="0"/>
              </a:spcBef>
              <a:spcAft>
                <a:spcPts val="600"/>
              </a:spcAft>
            </a:pPr>
            <a:r>
              <a:rPr lang="en-US" sz="2800" b="1" cap="all">
                <a:solidFill>
                  <a:schemeClr val="accent6"/>
                </a:solidFill>
                <a:latin typeface="+mj-lt"/>
                <a:ea typeface="+mj-ea"/>
                <a:cs typeface="+mj-cs"/>
              </a:rPr>
              <a:t>(Insert School Name Here)</a:t>
            </a:r>
          </a:p>
        </p:txBody>
      </p:sp>
      <p:pic>
        <p:nvPicPr>
          <p:cNvPr id="5" name="Picture 4"/>
          <p:cNvPicPr>
            <a:picLocks noChangeAspect="1"/>
          </p:cNvPicPr>
          <p:nvPr/>
        </p:nvPicPr>
        <p:blipFill>
          <a:blip r:embed="rId3"/>
          <a:stretch>
            <a:fillRect/>
          </a:stretch>
        </p:blipFill>
        <p:spPr>
          <a:xfrm>
            <a:off x="571500" y="1614262"/>
            <a:ext cx="6534951" cy="4509116"/>
          </a:xfrm>
          <a:prstGeom prst="rect">
            <a:avLst/>
          </a:prstGeom>
          <a:noFill/>
        </p:spPr>
      </p:pic>
      <p:sp>
        <p:nvSpPr>
          <p:cNvPr id="2" name="Slide Number Placeholder 1" hidden="1"/>
          <p:cNvSpPr>
            <a:spLocks noGrp="1"/>
          </p:cNvSpPr>
          <p:nvPr>
            <p:ph type="sldNum" sz="quarter" idx="4294967295"/>
          </p:nvPr>
        </p:nvSpPr>
        <p:spPr>
          <a:xfrm>
            <a:off x="9733026" y="457200"/>
            <a:ext cx="740664" cy="274320"/>
          </a:xfrm>
        </p:spPr>
        <p:txBody>
          <a:bodyPr vert="horz" lIns="91440" tIns="45720" rIns="91440" bIns="45720" rtlCol="0" anchor="ctr">
            <a:normAutofit/>
          </a:bodyPr>
          <a:lstStyle/>
          <a:p>
            <a:pPr>
              <a:spcAft>
                <a:spcPts val="600"/>
              </a:spcAft>
            </a:pPr>
            <a:fld id="{3D6C3DC6-EF6E-8948-BFE6-808D46D584D8}" type="slidenum">
              <a:rPr lang="en-US" smtClean="0"/>
              <a:pPr>
                <a:spcAft>
                  <a:spcPts val="600"/>
                </a:spcAft>
              </a:pPr>
              <a:t>1</a:t>
            </a:fld>
            <a:endParaRPr lang="en-US"/>
          </a:p>
        </p:txBody>
      </p:sp>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r>
              <a:rPr lang="en-US" sz="4000" b="1" i="1">
                <a:latin typeface="+mj-lt"/>
              </a:rPr>
              <a:t>FY24 Budget Parameters</a:t>
            </a:r>
          </a:p>
        </p:txBody>
      </p:sp>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C10A0C-BB77-FD4A-8FA4-D4334D01E3A4}" type="slidenum">
              <a:rPr lang="en-US" smtClean="0"/>
              <a:pPr/>
              <a:t>10</a:t>
            </a:fld>
            <a:endParaRPr lang="en-US"/>
          </a:p>
        </p:txBody>
      </p:sp>
      <p:graphicFrame>
        <p:nvGraphicFramePr>
          <p:cNvPr id="8" name="Table 7">
            <a:extLst>
              <a:ext uri="{FF2B5EF4-FFF2-40B4-BE49-F238E27FC236}">
                <a16:creationId xmlns:a16="http://schemas.microsoft.com/office/drawing/2014/main" id="{02F76306-D2C6-54CE-6EC9-97FE45959C63}"/>
              </a:ext>
            </a:extLst>
          </p:cNvPr>
          <p:cNvGraphicFramePr>
            <a:graphicFrameLocks noGrp="1"/>
          </p:cNvGraphicFramePr>
          <p:nvPr>
            <p:extLst>
              <p:ext uri="{D42A27DB-BD31-4B8C-83A1-F6EECF244321}">
                <p14:modId xmlns:p14="http://schemas.microsoft.com/office/powerpoint/2010/main" val="1118810081"/>
              </p:ext>
            </p:extLst>
          </p:nvPr>
        </p:nvGraphicFramePr>
        <p:xfrm>
          <a:off x="1894151" y="1403990"/>
          <a:ext cx="7838875" cy="5134466"/>
        </p:xfrm>
        <a:graphic>
          <a:graphicData uri="http://schemas.openxmlformats.org/drawingml/2006/table">
            <a:tbl>
              <a:tblPr firstRow="1" bandRow="1">
                <a:tableStyleId>{5C22544A-7EE6-4342-B048-85BDC9FD1C3A}</a:tableStyleId>
              </a:tblPr>
              <a:tblGrid>
                <a:gridCol w="3881420">
                  <a:extLst>
                    <a:ext uri="{9D8B030D-6E8A-4147-A177-3AD203B41FA5}">
                      <a16:colId xmlns:a16="http://schemas.microsoft.com/office/drawing/2014/main" val="3509078761"/>
                    </a:ext>
                  </a:extLst>
                </a:gridCol>
                <a:gridCol w="3957455">
                  <a:extLst>
                    <a:ext uri="{9D8B030D-6E8A-4147-A177-3AD203B41FA5}">
                      <a16:colId xmlns:a16="http://schemas.microsoft.com/office/drawing/2014/main" val="1934840705"/>
                    </a:ext>
                  </a:extLst>
                </a:gridCol>
              </a:tblGrid>
              <a:tr h="864814">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2873917453"/>
                  </a:ext>
                </a:extLst>
              </a:tr>
              <a:tr h="1238744">
                <a:tc>
                  <a:txBody>
                    <a:bodyPr/>
                    <a:lstStyle/>
                    <a:p>
                      <a:pPr algn="ctr"/>
                      <a:r>
                        <a:rPr lang="en-US" sz="1600" dirty="0"/>
                        <a:t>Improve percent of students achieving at proficient level on Milestones assessment </a:t>
                      </a:r>
                      <a:endParaRPr lang="en-US" sz="1750" dirty="0"/>
                    </a:p>
                  </a:txBody>
                  <a:tcPr/>
                </a:tc>
                <a:tc>
                  <a:txBody>
                    <a:bodyPr/>
                    <a:lstStyle/>
                    <a:p>
                      <a:pPr algn="ctr"/>
                      <a:r>
                        <a:rPr lang="en-US" sz="1750" dirty="0"/>
                        <a:t>Provide instruction to prepare students for their next educational level and remove instructional gaps caused by Covid</a:t>
                      </a:r>
                    </a:p>
                  </a:txBody>
                  <a:tcPr/>
                </a:tc>
                <a:extLst>
                  <a:ext uri="{0D108BD9-81ED-4DB2-BD59-A6C34878D82A}">
                    <a16:rowId xmlns:a16="http://schemas.microsoft.com/office/drawing/2014/main" val="1312436168"/>
                  </a:ext>
                </a:extLst>
              </a:tr>
              <a:tr h="1231813">
                <a:tc>
                  <a:txBody>
                    <a:bodyPr/>
                    <a:lstStyle/>
                    <a:p>
                      <a:pPr algn="ctr"/>
                      <a:r>
                        <a:rPr lang="en-US" sz="1600" dirty="0"/>
                        <a:t>Implement International Baccalaureate program model </a:t>
                      </a:r>
                      <a:endParaRPr lang="en-US" sz="1750" dirty="0"/>
                    </a:p>
                  </a:txBody>
                  <a:tcPr/>
                </a:tc>
                <a:tc>
                  <a:txBody>
                    <a:bodyPr/>
                    <a:lstStyle/>
                    <a:p>
                      <a:pPr algn="ctr"/>
                      <a:r>
                        <a:rPr lang="en-US" sz="1600" dirty="0"/>
                        <a:t>Provide rigor and ensure our students think globally</a:t>
                      </a:r>
                      <a:endParaRPr lang="en-US" sz="1750" dirty="0"/>
                    </a:p>
                  </a:txBody>
                  <a:tcPr/>
                </a:tc>
                <a:extLst>
                  <a:ext uri="{0D108BD9-81ED-4DB2-BD59-A6C34878D82A}">
                    <a16:rowId xmlns:a16="http://schemas.microsoft.com/office/drawing/2014/main" val="978434641"/>
                  </a:ext>
                </a:extLst>
              </a:tr>
              <a:tr h="1799095">
                <a:tc>
                  <a:txBody>
                    <a:bodyPr/>
                    <a:lstStyle/>
                    <a:p>
                      <a:pPr algn="ctr"/>
                      <a:r>
                        <a:rPr lang="en-US" sz="1600" dirty="0"/>
                        <a:t>Ensure a welcoming parent friendly environment </a:t>
                      </a:r>
                      <a:endParaRPr lang="en-US" sz="1750" dirty="0"/>
                    </a:p>
                  </a:txBody>
                  <a:tcPr/>
                </a:tc>
                <a:tc>
                  <a:txBody>
                    <a:bodyPr/>
                    <a:lstStyle/>
                    <a:p>
                      <a:pPr algn="ctr"/>
                      <a:r>
                        <a:rPr lang="en-US" sz="1600" dirty="0"/>
                        <a:t>increase parent involvement to strengthen the partnership between school and home</a:t>
                      </a:r>
                      <a:endParaRPr lang="en-US" sz="1750" dirty="0"/>
                    </a:p>
                  </a:txBody>
                  <a:tcPr/>
                </a:tc>
                <a:extLst>
                  <a:ext uri="{0D108BD9-81ED-4DB2-BD59-A6C34878D82A}">
                    <a16:rowId xmlns:a16="http://schemas.microsoft.com/office/drawing/2014/main" val="641123415"/>
                  </a:ext>
                </a:extLst>
              </a:tr>
            </a:tbl>
          </a:graphicData>
        </a:graphic>
      </p:graphicFrame>
    </p:spTree>
    <p:extLst>
      <p:ext uri="{BB962C8B-B14F-4D97-AF65-F5344CB8AC3E}">
        <p14:creationId xmlns:p14="http://schemas.microsoft.com/office/powerpoint/2010/main" val="421235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FY24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659826990"/>
              </p:ext>
            </p:extLst>
          </p:nvPr>
        </p:nvGraphicFramePr>
        <p:xfrm>
          <a:off x="2072640" y="997201"/>
          <a:ext cx="8046720" cy="3368671"/>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36000">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162023">
                <a:tc>
                  <a:txBody>
                    <a:bodyPr/>
                    <a:lstStyle/>
                    <a:p>
                      <a:pPr algn="ctr"/>
                      <a:r>
                        <a:rPr lang="en-US" sz="2000" dirty="0"/>
                        <a:t>Maximize the intervention block daily</a:t>
                      </a:r>
                    </a:p>
                  </a:txBody>
                  <a:tcPr/>
                </a:tc>
                <a:tc>
                  <a:txBody>
                    <a:bodyPr/>
                    <a:lstStyle/>
                    <a:p>
                      <a:pPr algn="ctr"/>
                      <a:r>
                        <a:rPr lang="en-US" sz="2000" dirty="0"/>
                        <a:t>Dedicated time for students to receive specific interventions and/or</a:t>
                      </a:r>
                      <a:r>
                        <a:rPr lang="en-US" sz="2000" baseline="0" dirty="0"/>
                        <a:t> enrichment.</a:t>
                      </a:r>
                      <a:endParaRPr lang="en-US" sz="2000" dirty="0"/>
                    </a:p>
                  </a:txBody>
                  <a:tcPr/>
                </a:tc>
                <a:extLst>
                  <a:ext uri="{0D108BD9-81ED-4DB2-BD59-A6C34878D82A}">
                    <a16:rowId xmlns:a16="http://schemas.microsoft.com/office/drawing/2014/main" val="10001"/>
                  </a:ext>
                </a:extLst>
              </a:tr>
              <a:tr h="871729">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3820674288"/>
                  </a:ext>
                </a:extLst>
              </a:tr>
              <a:tr h="710079">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11</a:t>
            </a:fld>
            <a:endParaRPr lang="en-US">
              <a:solidFill>
                <a:srgbClr val="159839"/>
              </a:solidFill>
            </a:endParaRPr>
          </a:p>
        </p:txBody>
      </p:sp>
    </p:spTree>
    <p:extLst>
      <p:ext uri="{BB962C8B-B14F-4D97-AF65-F5344CB8AC3E}">
        <p14:creationId xmlns:p14="http://schemas.microsoft.com/office/powerpoint/2010/main" val="119595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4294742" y="2437882"/>
            <a:ext cx="5808617" cy="1938992"/>
          </a:xfrm>
          <a:prstGeom prst="rect">
            <a:avLst/>
          </a:prstGeom>
          <a:noFill/>
        </p:spPr>
        <p:txBody>
          <a:bodyPr wrap="square" rtlCol="0">
            <a:spAutoFit/>
          </a:bodyPr>
          <a:lstStyle/>
          <a:p>
            <a:pPr algn="ctr"/>
            <a:r>
              <a:rPr lang="en-US" sz="3200" b="1">
                <a:latin typeface="+mj-lt"/>
              </a:rPr>
              <a:t>Discussion of Budget Summary</a:t>
            </a:r>
          </a:p>
          <a:p>
            <a:pPr algn="ctr"/>
            <a:r>
              <a:rPr lang="en-US" sz="2400" b="1">
                <a:latin typeface="+mj-lt"/>
              </a:rPr>
              <a:t>(Step 4: Budget Choices)</a:t>
            </a:r>
          </a:p>
          <a:p>
            <a:pPr algn="ctr"/>
            <a:endParaRPr lang="en-US" sz="3200" b="1">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12</a:t>
            </a:fld>
            <a:endParaRPr lang="en-US">
              <a:solidFill>
                <a:srgbClr val="F5F5F5"/>
              </a:solidFill>
            </a:endParaRPr>
          </a:p>
        </p:txBody>
      </p:sp>
    </p:spTree>
    <p:extLst>
      <p:ext uri="{BB962C8B-B14F-4D97-AF65-F5344CB8AC3E}">
        <p14:creationId xmlns:p14="http://schemas.microsoft.com/office/powerpoint/2010/main" val="180189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664" y="457200"/>
            <a:ext cx="8003286" cy="768096"/>
          </a:xfrm>
        </p:spPr>
        <p:txBody>
          <a:bodyPr anchor="t">
            <a:normAutofit/>
          </a:bodyPr>
          <a:lstStyle/>
          <a:p>
            <a:r>
              <a:rPr lang="en-US" b="1" i="1"/>
              <a:t>Executive Summary</a:t>
            </a:r>
            <a:endParaRPr lang="en-US"/>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13</a:t>
            </a:fld>
            <a:endParaRPr lang="en-US"/>
          </a:p>
        </p:txBody>
      </p:sp>
      <p:graphicFrame>
        <p:nvGraphicFramePr>
          <p:cNvPr id="6" name="Subtitle 2">
            <a:extLst>
              <a:ext uri="{FF2B5EF4-FFF2-40B4-BE49-F238E27FC236}">
                <a16:creationId xmlns:a16="http://schemas.microsoft.com/office/drawing/2014/main" id="{DCD8B65D-52A3-ACBC-3405-CF46D4317870}"/>
              </a:ext>
            </a:extLst>
          </p:cNvPr>
          <p:cNvGraphicFramePr>
            <a:graphicFrameLocks noGrp="1"/>
          </p:cNvGraphicFramePr>
          <p:nvPr>
            <p:ph sz="half" idx="1"/>
            <p:extLst>
              <p:ext uri="{D42A27DB-BD31-4B8C-83A1-F6EECF244321}">
                <p14:modId xmlns:p14="http://schemas.microsoft.com/office/powerpoint/2010/main" val="481658470"/>
              </p:ext>
            </p:extLst>
          </p:nvPr>
        </p:nvGraphicFramePr>
        <p:xfrm>
          <a:off x="2096642" y="1225296"/>
          <a:ext cx="8876157" cy="517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64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14</a:t>
            </a:fld>
            <a:endParaRPr lang="en-US">
              <a:solidFill>
                <a:srgbClr val="F5F5F5"/>
              </a:solidFill>
            </a:endParaRPr>
          </a:p>
        </p:txBody>
      </p:sp>
      <p:sp>
        <p:nvSpPr>
          <p:cNvPr id="4" name="Title 1"/>
          <p:cNvSpPr txBox="1">
            <a:spLocks/>
          </p:cNvSpPr>
          <p:nvPr/>
        </p:nvSpPr>
        <p:spPr>
          <a:xfrm>
            <a:off x="2257502" y="119423"/>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b="1">
                <a:solidFill>
                  <a:schemeClr val="accent2"/>
                </a:solidFill>
                <a:latin typeface="Calibri"/>
              </a:rPr>
              <a:t>School Allocation</a:t>
            </a:r>
          </a:p>
        </p:txBody>
      </p:sp>
      <p:graphicFrame>
        <p:nvGraphicFramePr>
          <p:cNvPr id="6" name="Table 5">
            <a:extLst>
              <a:ext uri="{FF2B5EF4-FFF2-40B4-BE49-F238E27FC236}">
                <a16:creationId xmlns:a16="http://schemas.microsoft.com/office/drawing/2014/main" id="{19D8DFA5-09FD-B6D8-E269-616CC3C9944C}"/>
              </a:ext>
            </a:extLst>
          </p:cNvPr>
          <p:cNvGraphicFramePr>
            <a:graphicFrameLocks noGrp="1"/>
          </p:cNvGraphicFramePr>
          <p:nvPr>
            <p:extLst>
              <p:ext uri="{D42A27DB-BD31-4B8C-83A1-F6EECF244321}">
                <p14:modId xmlns:p14="http://schemas.microsoft.com/office/powerpoint/2010/main" val="852804251"/>
              </p:ext>
            </p:extLst>
          </p:nvPr>
        </p:nvGraphicFramePr>
        <p:xfrm>
          <a:off x="4026310" y="731520"/>
          <a:ext cx="4291779" cy="5719325"/>
        </p:xfrm>
        <a:graphic>
          <a:graphicData uri="http://schemas.openxmlformats.org/drawingml/2006/table">
            <a:tbl>
              <a:tblPr/>
              <a:tblGrid>
                <a:gridCol w="1093496">
                  <a:extLst>
                    <a:ext uri="{9D8B030D-6E8A-4147-A177-3AD203B41FA5}">
                      <a16:colId xmlns:a16="http://schemas.microsoft.com/office/drawing/2014/main" val="401123089"/>
                    </a:ext>
                  </a:extLst>
                </a:gridCol>
                <a:gridCol w="697975">
                  <a:extLst>
                    <a:ext uri="{9D8B030D-6E8A-4147-A177-3AD203B41FA5}">
                      <a16:colId xmlns:a16="http://schemas.microsoft.com/office/drawing/2014/main" val="3303599081"/>
                    </a:ext>
                  </a:extLst>
                </a:gridCol>
                <a:gridCol w="756918">
                  <a:extLst>
                    <a:ext uri="{9D8B030D-6E8A-4147-A177-3AD203B41FA5}">
                      <a16:colId xmlns:a16="http://schemas.microsoft.com/office/drawing/2014/main" val="837065035"/>
                    </a:ext>
                  </a:extLst>
                </a:gridCol>
                <a:gridCol w="1317774">
                  <a:extLst>
                    <a:ext uri="{9D8B030D-6E8A-4147-A177-3AD203B41FA5}">
                      <a16:colId xmlns:a16="http://schemas.microsoft.com/office/drawing/2014/main" val="1279054036"/>
                    </a:ext>
                  </a:extLst>
                </a:gridCol>
                <a:gridCol w="39401">
                  <a:extLst>
                    <a:ext uri="{9D8B030D-6E8A-4147-A177-3AD203B41FA5}">
                      <a16:colId xmlns:a16="http://schemas.microsoft.com/office/drawing/2014/main" val="753508954"/>
                    </a:ext>
                  </a:extLst>
                </a:gridCol>
                <a:gridCol w="386215">
                  <a:extLst>
                    <a:ext uri="{9D8B030D-6E8A-4147-A177-3AD203B41FA5}">
                      <a16:colId xmlns:a16="http://schemas.microsoft.com/office/drawing/2014/main" val="845322295"/>
                    </a:ext>
                  </a:extLst>
                </a:gridCol>
              </a:tblGrid>
              <a:tr h="77344">
                <a:tc rowSpan="2" gridSpan="4">
                  <a:txBody>
                    <a:bodyPr/>
                    <a:lstStyle/>
                    <a:p>
                      <a:pPr algn="ctr" fontAlgn="b"/>
                      <a:r>
                        <a:rPr lang="en-US" sz="500" b="1" i="0" u="none" strike="noStrike">
                          <a:solidFill>
                            <a:srgbClr val="FFFFFF"/>
                          </a:solidFill>
                          <a:effectLst/>
                          <a:latin typeface="Calibri" panose="020F0502020204030204" pitchFamily="34" charset="0"/>
                        </a:rPr>
                        <a:t>FY2024 TOTAL SCHOOL ALLOCATIONS</a:t>
                      </a:r>
                    </a:p>
                  </a:txBody>
                  <a:tcPr marL="2870" marR="2870" marT="2870" marB="13777" anchor="b">
                    <a:lnL>
                      <a:noFill/>
                    </a:lnL>
                    <a:lnR>
                      <a:noFill/>
                    </a:lnR>
                    <a:lnT>
                      <a:noFill/>
                    </a:lnT>
                    <a:lnB>
                      <a:noFill/>
                    </a:lnB>
                    <a:solidFill>
                      <a:srgbClr val="3362AE"/>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1191087332"/>
                  </a:ext>
                </a:extLst>
              </a:tr>
              <a:tr h="77344">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2406506767"/>
                  </a:ext>
                </a:extLst>
              </a:tr>
              <a:tr h="100052">
                <a:tc>
                  <a:txBody>
                    <a:bodyPr/>
                    <a:lstStyle/>
                    <a:p>
                      <a:pPr algn="l" fontAlgn="b"/>
                      <a:r>
                        <a:rPr lang="en-US" sz="400" b="0" i="0" u="none" strike="noStrike">
                          <a:effectLst/>
                          <a:latin typeface="Calibri" panose="020F0502020204030204" pitchFamily="34" charset="0"/>
                        </a:rPr>
                        <a:t>School</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b"/>
                      <a:r>
                        <a:rPr lang="en-US" sz="400" b="1" i="0" u="none" strike="noStrike">
                          <a:effectLst/>
                          <a:latin typeface="Calibri" panose="020F0502020204030204" pitchFamily="34" charset="0"/>
                        </a:rPr>
                        <a:t>West Manor Elementary School</a:t>
                      </a:r>
                    </a:p>
                  </a:txBody>
                  <a:tcPr marL="2870" marR="2870" marT="2870" marB="13777"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1892332201"/>
                  </a:ext>
                </a:extLst>
              </a:tr>
              <a:tr h="100052">
                <a:tc>
                  <a:txBody>
                    <a:bodyPr/>
                    <a:lstStyle/>
                    <a:p>
                      <a:pPr algn="l" fontAlgn="b"/>
                      <a:r>
                        <a:rPr lang="en-US" sz="400" b="0" i="0" u="none" strike="noStrike">
                          <a:effectLst/>
                          <a:latin typeface="Calibri" panose="020F0502020204030204" pitchFamily="34" charset="0"/>
                        </a:rPr>
                        <a:t>Location</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400" b="1" i="0" u="none" strike="noStrike">
                          <a:effectLst/>
                          <a:latin typeface="Calibri" panose="020F0502020204030204" pitchFamily="34" charset="0"/>
                        </a:rPr>
                        <a:t>2569 </a:t>
                      </a:r>
                    </a:p>
                  </a:txBody>
                  <a:tcPr marL="2870" marR="2870" marT="2870" marB="13777"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1260782899"/>
                  </a:ext>
                </a:extLst>
              </a:tr>
              <a:tr h="100052">
                <a:tc>
                  <a:txBody>
                    <a:bodyPr/>
                    <a:lstStyle/>
                    <a:p>
                      <a:pPr algn="l" fontAlgn="b"/>
                      <a:r>
                        <a:rPr lang="en-US" sz="400" b="0" i="0" u="none" strike="noStrike">
                          <a:effectLst/>
                          <a:latin typeface="Calibri" panose="020F0502020204030204" pitchFamily="34" charset="0"/>
                        </a:rPr>
                        <a:t>Level</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400" b="1" i="0" u="none" strike="noStrike">
                          <a:effectLst/>
                          <a:latin typeface="Calibri" panose="020F0502020204030204" pitchFamily="34" charset="0"/>
                        </a:rPr>
                        <a:t>ES </a:t>
                      </a:r>
                    </a:p>
                  </a:txBody>
                  <a:tcPr marL="2870" marR="2870" marT="2870" marB="13777"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1061142007"/>
                  </a:ext>
                </a:extLst>
              </a:tr>
              <a:tr h="100052">
                <a:tc>
                  <a:txBody>
                    <a:bodyPr/>
                    <a:lstStyle/>
                    <a:p>
                      <a:pPr algn="l" fontAlgn="b"/>
                      <a:r>
                        <a:rPr lang="en-US" sz="400" b="0" i="0" u="none" strike="noStrike">
                          <a:effectLst/>
                          <a:latin typeface="Calibri" panose="020F0502020204030204" pitchFamily="34" charset="0"/>
                        </a:rPr>
                        <a:t>FY2024 Projected Enrollment</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400" b="1" i="0" u="none" strike="noStrike">
                          <a:effectLst/>
                          <a:latin typeface="Calibri" panose="020F0502020204030204" pitchFamily="34" charset="0"/>
                        </a:rPr>
                        <a:t>266</a:t>
                      </a:r>
                    </a:p>
                  </a:txBody>
                  <a:tcPr marL="2870" marR="2870" marT="2870" marB="13777"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2719929506"/>
                  </a:ext>
                </a:extLst>
              </a:tr>
              <a:tr h="100052">
                <a:tc>
                  <a:txBody>
                    <a:bodyPr/>
                    <a:lstStyle/>
                    <a:p>
                      <a:pPr algn="l" fontAlgn="b"/>
                      <a:r>
                        <a:rPr lang="en-US" sz="400" b="0" i="0" u="none" strike="noStrike">
                          <a:effectLst/>
                          <a:latin typeface="Calibri" panose="020F0502020204030204" pitchFamily="34" charset="0"/>
                        </a:rPr>
                        <a:t>Change in Enrollment</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400" b="1" i="0" u="none" strike="noStrike">
                          <a:effectLst/>
                          <a:latin typeface="Calibri" panose="020F0502020204030204" pitchFamily="34" charset="0"/>
                        </a:rPr>
                        <a:t>57</a:t>
                      </a:r>
                    </a:p>
                  </a:txBody>
                  <a:tcPr marL="2870" marR="2870" marT="2870" marB="13777"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3091067272"/>
                  </a:ext>
                </a:extLst>
              </a:tr>
              <a:tr h="100052">
                <a:tc>
                  <a:txBody>
                    <a:bodyPr/>
                    <a:lstStyle/>
                    <a:p>
                      <a:pPr algn="l" fontAlgn="b"/>
                      <a:r>
                        <a:rPr lang="en-US" sz="400" b="0" i="0" u="none" strike="noStrike">
                          <a:effectLst/>
                          <a:latin typeface="Calibri" panose="020F0502020204030204" pitchFamily="34" charset="0"/>
                        </a:rPr>
                        <a:t>Total Earned</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400" b="1" i="0" u="none" strike="noStrike">
                          <a:effectLst/>
                          <a:latin typeface="Calibri" panose="020F0502020204030204" pitchFamily="34" charset="0"/>
                        </a:rPr>
                        <a:t>$4,132,707</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1696829176"/>
                  </a:ext>
                </a:extLst>
              </a:tr>
              <a:tr h="114768">
                <a:tc>
                  <a:txBody>
                    <a:bodyPr/>
                    <a:lstStyle/>
                    <a:p>
                      <a:pPr algn="ctr" fontAlgn="b"/>
                      <a:endParaRPr lang="en-US" sz="500" b="1" i="0" u="none" strike="noStrike">
                        <a:solidFill>
                          <a:srgbClr val="FFFFFF"/>
                        </a:solidFill>
                        <a:effectLst/>
                        <a:latin typeface="Arial" panose="020B0604020202020204" pitchFamily="34" charset="0"/>
                      </a:endParaRPr>
                    </a:p>
                  </a:txBody>
                  <a:tcPr marL="2870" marR="2870" marT="2870" marB="13777"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500" b="1" i="0" u="none" strike="noStrike">
                        <a:solidFill>
                          <a:srgbClr val="FFFFFF"/>
                        </a:solidFill>
                        <a:effectLst/>
                        <a:latin typeface="Arial" panose="020B0604020202020204" pitchFamily="34" charset="0"/>
                      </a:endParaRPr>
                    </a:p>
                  </a:txBody>
                  <a:tcPr marL="2870" marR="2870" marT="2870" marB="13777"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500" b="1" i="0" u="none" strike="noStrike">
                        <a:solidFill>
                          <a:srgbClr val="FFFFFF"/>
                        </a:solidFill>
                        <a:effectLst/>
                        <a:latin typeface="Arial" panose="020B0604020202020204" pitchFamily="34" charset="0"/>
                      </a:endParaRPr>
                    </a:p>
                  </a:txBody>
                  <a:tcPr marL="2870" marR="2870" marT="2870" marB="13777"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500" b="1" i="0" u="none" strike="noStrike">
                        <a:solidFill>
                          <a:srgbClr val="FFFFFF"/>
                        </a:solidFill>
                        <a:effectLst/>
                        <a:latin typeface="Arial" panose="020B0604020202020204" pitchFamily="34" charset="0"/>
                      </a:endParaRPr>
                    </a:p>
                  </a:txBody>
                  <a:tcPr marL="2870" marR="2870" marT="2870" marB="13777"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3540063748"/>
                  </a:ext>
                </a:extLst>
              </a:tr>
              <a:tr h="100052">
                <a:tc>
                  <a:txBody>
                    <a:bodyPr/>
                    <a:lstStyle/>
                    <a:p>
                      <a:pPr algn="l" fontAlgn="b"/>
                      <a:r>
                        <a:rPr lang="en-US" sz="400" b="1" i="0" u="none" strike="noStrike">
                          <a:effectLst/>
                          <a:latin typeface="Calibri" panose="020F0502020204030204" pitchFamily="34" charset="0"/>
                        </a:rPr>
                        <a:t>SSF Category</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400" b="1" i="0" u="none" strike="noStrike">
                          <a:effectLst/>
                          <a:latin typeface="Calibri" panose="020F0502020204030204" pitchFamily="34" charset="0"/>
                        </a:rPr>
                        <a:t>Count</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400" b="1" i="0" u="none" strike="noStrike">
                          <a:effectLst/>
                          <a:latin typeface="Calibri" panose="020F0502020204030204" pitchFamily="34" charset="0"/>
                        </a:rPr>
                        <a:t>Weight</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400" b="1" i="0" u="none" strike="noStrike">
                          <a:effectLst/>
                          <a:latin typeface="Calibri" panose="020F0502020204030204" pitchFamily="34" charset="0"/>
                        </a:rPr>
                        <a:t>Allocation</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2212631375"/>
                  </a:ext>
                </a:extLst>
              </a:tr>
              <a:tr h="95930">
                <a:tc>
                  <a:txBody>
                    <a:bodyPr/>
                    <a:lstStyle/>
                    <a:p>
                      <a:pPr algn="l" fontAlgn="b"/>
                      <a:r>
                        <a:rPr lang="en-US" sz="400" b="0" i="0" u="none" strike="noStrike">
                          <a:effectLst/>
                          <a:latin typeface="Calibri" panose="020F0502020204030204" pitchFamily="34" charset="0"/>
                        </a:rPr>
                        <a:t>Base Per Pupil</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266</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$4,582 </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$1,218,846</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1237553595"/>
                  </a:ext>
                </a:extLst>
              </a:tr>
              <a:tr h="95930">
                <a:tc>
                  <a:txBody>
                    <a:bodyPr/>
                    <a:lstStyle/>
                    <a:p>
                      <a:pPr algn="l" fontAlgn="b"/>
                      <a:r>
                        <a:rPr lang="en-US" sz="400" b="1" i="0" u="none" strike="noStrike">
                          <a:effectLst/>
                          <a:latin typeface="Calibri" panose="020F0502020204030204" pitchFamily="34" charset="0"/>
                        </a:rPr>
                        <a:t>Grade Level</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778674731"/>
                  </a:ext>
                </a:extLst>
              </a:tr>
              <a:tr h="95930">
                <a:tc>
                  <a:txBody>
                    <a:bodyPr/>
                    <a:lstStyle/>
                    <a:p>
                      <a:pPr algn="l" fontAlgn="b"/>
                      <a:r>
                        <a:rPr lang="en-US" sz="400" b="0" i="0" u="none" strike="noStrike">
                          <a:effectLst/>
                          <a:latin typeface="Calibri" panose="020F0502020204030204" pitchFamily="34" charset="0"/>
                        </a:rPr>
                        <a:t>       Kindergarten</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55</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0.60 </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$151,210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1860849772"/>
                  </a:ext>
                </a:extLst>
              </a:tr>
              <a:tr h="95930">
                <a:tc>
                  <a:txBody>
                    <a:bodyPr/>
                    <a:lstStyle/>
                    <a:p>
                      <a:pPr algn="l" fontAlgn="b"/>
                      <a:r>
                        <a:rPr lang="en-US" sz="400" b="0" i="0" u="none" strike="noStrike">
                          <a:effectLst/>
                          <a:latin typeface="Calibri" panose="020F0502020204030204" pitchFamily="34" charset="0"/>
                        </a:rPr>
                        <a:t>       1st </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39</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0.25 </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$44,676</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800326223"/>
                  </a:ext>
                </a:extLst>
              </a:tr>
              <a:tr h="95930">
                <a:tc>
                  <a:txBody>
                    <a:bodyPr/>
                    <a:lstStyle/>
                    <a:p>
                      <a:pPr algn="l" fontAlgn="b"/>
                      <a:r>
                        <a:rPr lang="en-US" sz="400" b="0" i="0" u="none" strike="noStrike">
                          <a:effectLst/>
                          <a:latin typeface="Calibri" panose="020F0502020204030204" pitchFamily="34" charset="0"/>
                        </a:rPr>
                        <a:t>       2nd</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43</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0.25 </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$49,258</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3579472033"/>
                  </a:ext>
                </a:extLst>
              </a:tr>
              <a:tr h="95930">
                <a:tc>
                  <a:txBody>
                    <a:bodyPr/>
                    <a:lstStyle/>
                    <a:p>
                      <a:pPr algn="l" fontAlgn="b"/>
                      <a:r>
                        <a:rPr lang="en-US" sz="400" b="0" i="0" u="none" strike="noStrike">
                          <a:effectLst/>
                          <a:latin typeface="Calibri" panose="020F0502020204030204" pitchFamily="34" charset="0"/>
                        </a:rPr>
                        <a:t>       3rd</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33</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0.25 </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$37,803</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2775552264"/>
                  </a:ext>
                </a:extLst>
              </a:tr>
              <a:tr h="95930">
                <a:tc>
                  <a:txBody>
                    <a:bodyPr/>
                    <a:lstStyle/>
                    <a:p>
                      <a:pPr algn="l" fontAlgn="b"/>
                      <a:r>
                        <a:rPr lang="en-US" sz="400" b="0" i="0" u="none" strike="noStrike">
                          <a:effectLst/>
                          <a:latin typeface="Calibri" panose="020F0502020204030204" pitchFamily="34" charset="0"/>
                        </a:rPr>
                        <a:t>       4th</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56</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0.00 </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1702769657"/>
                  </a:ext>
                </a:extLst>
              </a:tr>
              <a:tr h="95930">
                <a:tc>
                  <a:txBody>
                    <a:bodyPr/>
                    <a:lstStyle/>
                    <a:p>
                      <a:pPr algn="l" fontAlgn="b"/>
                      <a:r>
                        <a:rPr lang="en-US" sz="400" b="0" i="0" u="none" strike="noStrike">
                          <a:effectLst/>
                          <a:latin typeface="Calibri" panose="020F0502020204030204" pitchFamily="34" charset="0"/>
                        </a:rPr>
                        <a:t>       5th</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40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0.00 </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1327337272"/>
                  </a:ext>
                </a:extLst>
              </a:tr>
              <a:tr h="95930">
                <a:tc>
                  <a:txBody>
                    <a:bodyPr/>
                    <a:lstStyle/>
                    <a:p>
                      <a:pPr algn="l" fontAlgn="b"/>
                      <a:r>
                        <a:rPr lang="en-US" sz="400" b="0" i="0" u="none" strike="noStrike">
                          <a:effectLst/>
                          <a:latin typeface="Calibri" panose="020F0502020204030204" pitchFamily="34" charset="0"/>
                        </a:rPr>
                        <a:t>       6th</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0.03 </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3836413524"/>
                  </a:ext>
                </a:extLst>
              </a:tr>
              <a:tr h="95930">
                <a:tc>
                  <a:txBody>
                    <a:bodyPr/>
                    <a:lstStyle/>
                    <a:p>
                      <a:pPr algn="l" fontAlgn="b"/>
                      <a:r>
                        <a:rPr lang="en-US" sz="400" b="0" i="0" u="none" strike="noStrike">
                          <a:effectLst/>
                          <a:latin typeface="Calibri" panose="020F0502020204030204" pitchFamily="34" charset="0"/>
                        </a:rPr>
                        <a:t>       7th</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0.00 </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3902604656"/>
                  </a:ext>
                </a:extLst>
              </a:tr>
              <a:tr h="95930">
                <a:tc>
                  <a:txBody>
                    <a:bodyPr/>
                    <a:lstStyle/>
                    <a:p>
                      <a:pPr algn="l" fontAlgn="b"/>
                      <a:r>
                        <a:rPr lang="en-US" sz="400" b="0" i="0" u="none" strike="noStrike">
                          <a:effectLst/>
                          <a:latin typeface="Calibri" panose="020F0502020204030204" pitchFamily="34" charset="0"/>
                        </a:rPr>
                        <a:t>       8th</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0.00 </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737229104"/>
                  </a:ext>
                </a:extLst>
              </a:tr>
              <a:tr h="95930">
                <a:tc>
                  <a:txBody>
                    <a:bodyPr/>
                    <a:lstStyle/>
                    <a:p>
                      <a:pPr algn="l" fontAlgn="b"/>
                      <a:r>
                        <a:rPr lang="en-US" sz="400" b="0" i="0" u="none" strike="noStrike">
                          <a:effectLst/>
                          <a:latin typeface="Calibri" panose="020F0502020204030204" pitchFamily="34" charset="0"/>
                        </a:rPr>
                        <a:t>       9th</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0.03 </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1392350515"/>
                  </a:ext>
                </a:extLst>
              </a:tr>
              <a:tr h="95930">
                <a:tc>
                  <a:txBody>
                    <a:bodyPr/>
                    <a:lstStyle/>
                    <a:p>
                      <a:pPr algn="l" fontAlgn="b"/>
                      <a:r>
                        <a:rPr lang="en-US" sz="400" b="0" i="0" u="none" strike="noStrike">
                          <a:effectLst/>
                          <a:latin typeface="Calibri" panose="020F0502020204030204" pitchFamily="34" charset="0"/>
                        </a:rPr>
                        <a:t>       10th</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0.00 </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828593348"/>
                  </a:ext>
                </a:extLst>
              </a:tr>
              <a:tr h="84923">
                <a:tc>
                  <a:txBody>
                    <a:bodyPr/>
                    <a:lstStyle/>
                    <a:p>
                      <a:pPr algn="l" fontAlgn="b"/>
                      <a:r>
                        <a:rPr lang="en-US" sz="400" b="0" i="0" u="none" strike="noStrike">
                          <a:effectLst/>
                          <a:latin typeface="Calibri" panose="020F0502020204030204" pitchFamily="34" charset="0"/>
                        </a:rPr>
                        <a:t>       11th</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0.00 </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3107138444"/>
                  </a:ext>
                </a:extLst>
              </a:tr>
              <a:tr h="95930">
                <a:tc>
                  <a:txBody>
                    <a:bodyPr/>
                    <a:lstStyle/>
                    <a:p>
                      <a:pPr algn="l" fontAlgn="b"/>
                      <a:r>
                        <a:rPr lang="en-US" sz="400" b="0" i="0" u="none" strike="noStrike">
                          <a:effectLst/>
                          <a:latin typeface="Calibri" panose="020F0502020204030204" pitchFamily="34" charset="0"/>
                        </a:rPr>
                        <a:t>       12th</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0.00 </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1123546535"/>
                  </a:ext>
                </a:extLst>
              </a:tr>
              <a:tr h="95930">
                <a:tc>
                  <a:txBody>
                    <a:bodyPr/>
                    <a:lstStyle/>
                    <a:p>
                      <a:pPr algn="l" fontAlgn="b"/>
                      <a:r>
                        <a:rPr lang="en-US" sz="400" b="0" i="0" u="none" strike="noStrike">
                          <a:effectLst/>
                          <a:latin typeface="Calibri" panose="020F0502020204030204" pitchFamily="34" charset="0"/>
                        </a:rPr>
                        <a:t>Poverty</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180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0.50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$412,391</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2946868114"/>
                  </a:ext>
                </a:extLst>
              </a:tr>
              <a:tr h="95930">
                <a:tc>
                  <a:txBody>
                    <a:bodyPr/>
                    <a:lstStyle/>
                    <a:p>
                      <a:pPr algn="l" fontAlgn="b"/>
                      <a:r>
                        <a:rPr lang="en-US" sz="400" b="0" i="0" u="none" strike="noStrike">
                          <a:effectLst/>
                          <a:latin typeface="Calibri" panose="020F0502020204030204" pitchFamily="34" charset="0"/>
                        </a:rPr>
                        <a:t>Concentration of Poverty</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0.05</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$27,853</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2046467125"/>
                  </a:ext>
                </a:extLst>
              </a:tr>
              <a:tr h="95930">
                <a:tc>
                  <a:txBody>
                    <a:bodyPr/>
                    <a:lstStyle/>
                    <a:p>
                      <a:pPr algn="l" fontAlgn="b"/>
                      <a:r>
                        <a:rPr lang="en-US" sz="400" b="0" i="0" u="none" strike="noStrike">
                          <a:effectLst/>
                          <a:latin typeface="Calibri" panose="020F0502020204030204" pitchFamily="34" charset="0"/>
                        </a:rPr>
                        <a:t>EIP/REP</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45</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1.05</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$216,505</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1174524888"/>
                  </a:ext>
                </a:extLst>
              </a:tr>
              <a:tr h="95930">
                <a:tc>
                  <a:txBody>
                    <a:bodyPr/>
                    <a:lstStyle/>
                    <a:p>
                      <a:pPr algn="l" fontAlgn="b"/>
                      <a:r>
                        <a:rPr lang="en-US" sz="400" b="0" i="0" u="none" strike="noStrike">
                          <a:effectLst/>
                          <a:latin typeface="Calibri" panose="020F0502020204030204" pitchFamily="34" charset="0"/>
                        </a:rPr>
                        <a:t>Special Education</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23</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0.05</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$5,269</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229876899"/>
                  </a:ext>
                </a:extLst>
              </a:tr>
              <a:tr h="95930">
                <a:tc>
                  <a:txBody>
                    <a:bodyPr/>
                    <a:lstStyle/>
                    <a:p>
                      <a:pPr algn="l" fontAlgn="b"/>
                      <a:r>
                        <a:rPr lang="en-US" sz="400" b="0" i="0" u="none" strike="noStrike">
                          <a:effectLst/>
                          <a:latin typeface="Calibri" panose="020F0502020204030204" pitchFamily="34" charset="0"/>
                        </a:rPr>
                        <a:t>Gifted</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24</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0.60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$65,983</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1054114471"/>
                  </a:ext>
                </a:extLst>
              </a:tr>
              <a:tr h="97114">
                <a:tc>
                  <a:txBody>
                    <a:bodyPr/>
                    <a:lstStyle/>
                    <a:p>
                      <a:pPr algn="l" fontAlgn="b"/>
                      <a:r>
                        <a:rPr lang="en-US" sz="400" b="0" i="0" u="none" strike="noStrike">
                          <a:effectLst/>
                          <a:latin typeface="Calibri" panose="020F0502020204030204" pitchFamily="34" charset="0"/>
                        </a:rPr>
                        <a:t>Gifted Supplement</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0.60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3821981152"/>
                  </a:ext>
                </a:extLst>
              </a:tr>
              <a:tr h="95930">
                <a:tc>
                  <a:txBody>
                    <a:bodyPr/>
                    <a:lstStyle/>
                    <a:p>
                      <a:pPr algn="l" fontAlgn="b"/>
                      <a:r>
                        <a:rPr lang="en-US" sz="400" b="0" i="0" u="none" strike="noStrike">
                          <a:effectLst/>
                          <a:latin typeface="Calibri" panose="020F0502020204030204" pitchFamily="34" charset="0"/>
                        </a:rPr>
                        <a:t>ELL</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31</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0.20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$28,409</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4118362700"/>
                  </a:ext>
                </a:extLst>
              </a:tr>
              <a:tr h="95930">
                <a:tc>
                  <a:txBody>
                    <a:bodyPr/>
                    <a:lstStyle/>
                    <a:p>
                      <a:pPr algn="l" fontAlgn="b"/>
                      <a:r>
                        <a:rPr lang="en-US" sz="400" b="0" i="0" u="none" strike="noStrike">
                          <a:effectLst/>
                          <a:latin typeface="Calibri" panose="020F0502020204030204" pitchFamily="34" charset="0"/>
                        </a:rPr>
                        <a:t>Small School Supplement</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184</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0.30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$252,933</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1320447708"/>
                  </a:ext>
                </a:extLst>
              </a:tr>
              <a:tr h="95930">
                <a:tc>
                  <a:txBody>
                    <a:bodyPr/>
                    <a:lstStyle/>
                    <a:p>
                      <a:pPr algn="l" fontAlgn="b"/>
                      <a:r>
                        <a:rPr lang="en-US" sz="400" b="0" i="0" u="none" strike="noStrike">
                          <a:effectLst/>
                          <a:latin typeface="Calibri" panose="020F0502020204030204" pitchFamily="34" charset="0"/>
                        </a:rPr>
                        <a:t>Incoming Performance</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0.10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3945742089"/>
                  </a:ext>
                </a:extLst>
              </a:tr>
              <a:tr h="95930">
                <a:tc>
                  <a:txBody>
                    <a:bodyPr/>
                    <a:lstStyle/>
                    <a:p>
                      <a:pPr algn="l" fontAlgn="b"/>
                      <a:r>
                        <a:rPr lang="en-US" sz="400" b="0" i="0" u="none" strike="noStrike">
                          <a:effectLst/>
                          <a:latin typeface="Calibri" panose="020F0502020204030204" pitchFamily="34" charset="0"/>
                        </a:rPr>
                        <a:t>Baseline Supplement</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Yes</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$44,504</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2149263689"/>
                  </a:ext>
                </a:extLst>
              </a:tr>
              <a:tr h="95930">
                <a:tc>
                  <a:txBody>
                    <a:bodyPr/>
                    <a:lstStyle/>
                    <a:p>
                      <a:pPr algn="l" fontAlgn="b"/>
                      <a:r>
                        <a:rPr lang="en-US" sz="400" b="0" i="0" u="none" strike="noStrike">
                          <a:effectLst/>
                          <a:latin typeface="Calibri" panose="020F0502020204030204" pitchFamily="34" charset="0"/>
                        </a:rPr>
                        <a:t>Transition Policy Supplement</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No</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2922062991"/>
                  </a:ext>
                </a:extLst>
              </a:tr>
              <a:tr h="95930">
                <a:tc>
                  <a:txBody>
                    <a:bodyPr/>
                    <a:lstStyle/>
                    <a:p>
                      <a:pPr algn="l" fontAlgn="b"/>
                      <a:r>
                        <a:rPr lang="en-US" sz="400" b="1" i="0" u="none" strike="noStrike">
                          <a:effectLst/>
                          <a:latin typeface="Calibri" panose="020F0502020204030204" pitchFamily="34" charset="0"/>
                        </a:rPr>
                        <a:t>Total SSF Allocation</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400" b="1"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400" b="1"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ctr" fontAlgn="b"/>
                      <a:r>
                        <a:rPr lang="en-US" sz="400" b="1" i="0" u="none" strike="noStrike">
                          <a:effectLst/>
                          <a:latin typeface="Calibri" panose="020F0502020204030204" pitchFamily="34" charset="0"/>
                        </a:rPr>
                        <a:t>$2,555,640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3325837742"/>
                  </a:ext>
                </a:extLst>
              </a:tr>
              <a:tr h="95930">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400" b="0" i="0" u="none" strike="noStrike">
                        <a:effectLst/>
                        <a:latin typeface="Calibri" panose="020F0502020204030204" pitchFamily="34" charset="0"/>
                      </a:endParaRPr>
                    </a:p>
                  </a:txBody>
                  <a:tcPr marL="2870" marR="2870" marT="2870" marB="13777"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3100424817"/>
                  </a:ext>
                </a:extLst>
              </a:tr>
              <a:tr h="95930">
                <a:tc>
                  <a:txBody>
                    <a:bodyPr/>
                    <a:lstStyle/>
                    <a:p>
                      <a:pPr algn="l" fontAlgn="b"/>
                      <a:r>
                        <a:rPr lang="en-US" sz="400" b="1" i="0" u="none" strike="noStrike">
                          <a:effectLst/>
                          <a:latin typeface="Calibri" panose="020F0502020204030204" pitchFamily="34" charset="0"/>
                        </a:rPr>
                        <a:t>Additional Earnings</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US" sz="400" b="1"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US" sz="400" b="1"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endParaRPr lang="en-US" sz="400" b="1"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85702192"/>
                  </a:ext>
                </a:extLst>
              </a:tr>
              <a:tr h="95930">
                <a:tc>
                  <a:txBody>
                    <a:bodyPr/>
                    <a:lstStyle/>
                    <a:p>
                      <a:pPr algn="l" fontAlgn="b"/>
                      <a:r>
                        <a:rPr lang="en-US" sz="400" b="0" i="0" u="none" strike="noStrike">
                          <a:effectLst/>
                          <a:latin typeface="Calibri" panose="020F0502020204030204" pitchFamily="34" charset="0"/>
                        </a:rPr>
                        <a:t>Signature</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$212,140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908245046"/>
                  </a:ext>
                </a:extLst>
              </a:tr>
              <a:tr h="95930">
                <a:tc>
                  <a:txBody>
                    <a:bodyPr/>
                    <a:lstStyle/>
                    <a:p>
                      <a:pPr algn="l" fontAlgn="b"/>
                      <a:r>
                        <a:rPr lang="en-US" sz="400" b="0" i="0" u="none" strike="noStrike">
                          <a:effectLst/>
                          <a:latin typeface="Calibri" panose="020F0502020204030204" pitchFamily="34" charset="0"/>
                        </a:rPr>
                        <a:t>Turnaround</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1898338565"/>
                  </a:ext>
                </a:extLst>
              </a:tr>
              <a:tr h="95930">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873676493"/>
                  </a:ext>
                </a:extLst>
              </a:tr>
              <a:tr h="95930">
                <a:tc>
                  <a:txBody>
                    <a:bodyPr/>
                    <a:lstStyle/>
                    <a:p>
                      <a:pPr algn="l" fontAlgn="b"/>
                      <a:r>
                        <a:rPr lang="en-US" sz="400" b="0" i="0" u="none" strike="noStrike">
                          <a:effectLst/>
                          <a:latin typeface="Calibri" panose="020F0502020204030204" pitchFamily="34" charset="0"/>
                        </a:rPr>
                        <a:t>Title I</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$167,040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2859124514"/>
                  </a:ext>
                </a:extLst>
              </a:tr>
              <a:tr h="95930">
                <a:tc>
                  <a:txBody>
                    <a:bodyPr/>
                    <a:lstStyle/>
                    <a:p>
                      <a:pPr algn="l" fontAlgn="b"/>
                      <a:r>
                        <a:rPr lang="en-US" sz="400" b="0" i="0" u="none" strike="noStrike">
                          <a:effectLst/>
                          <a:latin typeface="Calibri" panose="020F0502020204030204" pitchFamily="34" charset="0"/>
                        </a:rPr>
                        <a:t>Title I Holdback</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-$16,704</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970141196"/>
                  </a:ext>
                </a:extLst>
              </a:tr>
              <a:tr h="95930">
                <a:tc>
                  <a:txBody>
                    <a:bodyPr/>
                    <a:lstStyle/>
                    <a:p>
                      <a:pPr algn="l" fontAlgn="b"/>
                      <a:r>
                        <a:rPr lang="en-US" sz="400" b="0" i="0" u="none" strike="noStrike">
                          <a:effectLst/>
                          <a:latin typeface="Calibri" panose="020F0502020204030204" pitchFamily="34" charset="0"/>
                        </a:rPr>
                        <a:t>Title I Family Engagement</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$6,000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3603210245"/>
                  </a:ext>
                </a:extLst>
              </a:tr>
              <a:tr h="95930">
                <a:tc>
                  <a:txBody>
                    <a:bodyPr/>
                    <a:lstStyle/>
                    <a:p>
                      <a:pPr algn="l" fontAlgn="b"/>
                      <a:r>
                        <a:rPr lang="en-US" sz="400" b="0" i="0" u="none" strike="noStrike">
                          <a:effectLst/>
                          <a:latin typeface="Calibri" panose="020F0502020204030204" pitchFamily="34" charset="0"/>
                        </a:rPr>
                        <a:t>Title I School Improvement</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986646939"/>
                  </a:ext>
                </a:extLst>
              </a:tr>
              <a:tr h="95930">
                <a:tc>
                  <a:txBody>
                    <a:bodyPr/>
                    <a:lstStyle/>
                    <a:p>
                      <a:pPr algn="l" fontAlgn="b"/>
                      <a:r>
                        <a:rPr lang="en-US" sz="400" b="0" i="0" u="none" strike="noStrike">
                          <a:effectLst/>
                          <a:latin typeface="Calibri" panose="020F0502020204030204" pitchFamily="34" charset="0"/>
                        </a:rPr>
                        <a:t>Title IV Behavior</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2854522514"/>
                  </a:ext>
                </a:extLst>
              </a:tr>
              <a:tr h="95930">
                <a:tc>
                  <a:txBody>
                    <a:bodyPr/>
                    <a:lstStyle/>
                    <a:p>
                      <a:pPr algn="l" fontAlgn="b"/>
                      <a:r>
                        <a:rPr lang="en-US" sz="400" b="0" i="0" u="none" strike="noStrike">
                          <a:effectLst/>
                          <a:latin typeface="Calibri" panose="020F0502020204030204" pitchFamily="34" charset="0"/>
                        </a:rPr>
                        <a:t>Summer Bridge</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3434135565"/>
                  </a:ext>
                </a:extLst>
              </a:tr>
              <a:tr h="95930">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880043389"/>
                  </a:ext>
                </a:extLst>
              </a:tr>
              <a:tr h="95930">
                <a:tc>
                  <a:txBody>
                    <a:bodyPr/>
                    <a:lstStyle/>
                    <a:p>
                      <a:pPr algn="l" fontAlgn="b"/>
                      <a:r>
                        <a:rPr lang="en-US" sz="400" b="0" i="0" u="none" strike="noStrike">
                          <a:effectLst/>
                          <a:latin typeface="Calibri" panose="020F0502020204030204" pitchFamily="34" charset="0"/>
                        </a:rPr>
                        <a:t>Field Trip Transportation</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$9,953</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3506305960"/>
                  </a:ext>
                </a:extLst>
              </a:tr>
              <a:tr h="95930">
                <a:tc>
                  <a:txBody>
                    <a:bodyPr/>
                    <a:lstStyle/>
                    <a:p>
                      <a:pPr algn="l" fontAlgn="b"/>
                      <a:r>
                        <a:rPr lang="en-US" sz="400" b="0" i="0" u="none" strike="noStrike">
                          <a:effectLst/>
                          <a:latin typeface="Calibri" panose="020F0502020204030204" pitchFamily="34" charset="0"/>
                        </a:rPr>
                        <a:t>Dual Campus Supplement</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2642873445"/>
                  </a:ext>
                </a:extLst>
              </a:tr>
              <a:tr h="95930">
                <a:tc>
                  <a:txBody>
                    <a:bodyPr/>
                    <a:lstStyle/>
                    <a:p>
                      <a:pPr algn="l" fontAlgn="b"/>
                      <a:r>
                        <a:rPr lang="en-US" sz="400" b="0" i="0" u="none" strike="noStrike">
                          <a:effectLst/>
                          <a:latin typeface="Calibri" panose="020F0502020204030204" pitchFamily="34" charset="0"/>
                        </a:rPr>
                        <a:t>District Funded Stipends</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$10,200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2644701679"/>
                  </a:ext>
                </a:extLst>
              </a:tr>
              <a:tr h="95930">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572186618"/>
                  </a:ext>
                </a:extLst>
              </a:tr>
              <a:tr h="95930">
                <a:tc>
                  <a:txBody>
                    <a:bodyPr/>
                    <a:lstStyle/>
                    <a:p>
                      <a:pPr algn="l" fontAlgn="b"/>
                      <a:r>
                        <a:rPr lang="en-US" sz="400" b="0" i="0" u="none" strike="noStrike">
                          <a:effectLst/>
                          <a:latin typeface="Calibri" panose="020F0502020204030204" pitchFamily="34" charset="0"/>
                        </a:rPr>
                        <a:t>Reduction to School Budgets</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$0</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2181163113"/>
                  </a:ext>
                </a:extLst>
              </a:tr>
              <a:tr h="95930">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310301528"/>
                  </a:ext>
                </a:extLst>
              </a:tr>
              <a:tr h="95930">
                <a:tc>
                  <a:txBody>
                    <a:bodyPr/>
                    <a:lstStyle/>
                    <a:p>
                      <a:pPr algn="l" fontAlgn="b"/>
                      <a:r>
                        <a:rPr lang="en-US" sz="400" b="0" i="0" u="none" strike="noStrike">
                          <a:effectLst/>
                          <a:latin typeface="Calibri" panose="020F0502020204030204" pitchFamily="34" charset="0"/>
                        </a:rPr>
                        <a:t>Total FTE Allotments</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16.55</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effectLst/>
                          <a:latin typeface="Calibri" panose="020F0502020204030204" pitchFamily="34" charset="0"/>
                        </a:rPr>
                        <a:t>$1,188,438</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3750427825"/>
                  </a:ext>
                </a:extLst>
              </a:tr>
              <a:tr h="95930">
                <a:tc>
                  <a:txBody>
                    <a:bodyPr/>
                    <a:lstStyle/>
                    <a:p>
                      <a:pPr algn="l" fontAlgn="b"/>
                      <a:r>
                        <a:rPr lang="en-US" sz="400" b="1" i="0" u="none" strike="noStrike">
                          <a:effectLst/>
                          <a:latin typeface="Calibri" panose="020F0502020204030204" pitchFamily="34" charset="0"/>
                        </a:rPr>
                        <a:t>Total Additional Earnings</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400" b="1"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400" b="1"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ctr" fontAlgn="b"/>
                      <a:r>
                        <a:rPr lang="en-US" sz="400" b="1" i="0" u="none" strike="noStrike">
                          <a:effectLst/>
                          <a:latin typeface="Calibri" panose="020F0502020204030204" pitchFamily="34" charset="0"/>
                        </a:rPr>
                        <a:t>$1,577,067</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173193276"/>
                  </a:ext>
                </a:extLst>
              </a:tr>
              <a:tr h="77344">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1332543410"/>
                  </a:ext>
                </a:extLst>
              </a:tr>
              <a:tr h="77344">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2871779962"/>
                  </a:ext>
                </a:extLst>
              </a:tr>
              <a:tr h="95930">
                <a:tc>
                  <a:txBody>
                    <a:bodyPr/>
                    <a:lstStyle/>
                    <a:p>
                      <a:pPr algn="l" fontAlgn="b"/>
                      <a:r>
                        <a:rPr lang="en-US" sz="400" b="1" i="0" u="none" strike="noStrike">
                          <a:effectLst/>
                          <a:latin typeface="Calibri" panose="020F0502020204030204" pitchFamily="34" charset="0"/>
                        </a:rPr>
                        <a:t>Total Allocation</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400" b="1"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400" b="1" i="0" u="none" strike="noStrike">
                        <a:effectLst/>
                        <a:latin typeface="Calibri" panose="020F0502020204030204" pitchFamily="34" charset="0"/>
                      </a:endParaRP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ctr" fontAlgn="b"/>
                      <a:r>
                        <a:rPr lang="en-US" sz="400" b="1" i="0" u="none" strike="noStrike">
                          <a:effectLst/>
                          <a:latin typeface="Calibri" panose="020F0502020204030204" pitchFamily="34" charset="0"/>
                        </a:rPr>
                        <a:t>$4,132,707</a:t>
                      </a:r>
                    </a:p>
                  </a:txBody>
                  <a:tcPr marL="2870" marR="2870" marT="2870" marB="1377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300" b="0" i="0" u="none" strike="noStrike">
                        <a:effectLst/>
                        <a:latin typeface="Arial" panose="020B0604020202020204" pitchFamily="34" charset="0"/>
                      </a:endParaRPr>
                    </a:p>
                  </a:txBody>
                  <a:tcPr marL="2870" marR="2870" marT="2870" marB="13777"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dirty="0">
                        <a:effectLst/>
                        <a:latin typeface="Arial" panose="020B0604020202020204" pitchFamily="34" charset="0"/>
                      </a:endParaRPr>
                    </a:p>
                  </a:txBody>
                  <a:tcPr marL="2870" marR="2870" marT="2870" marB="13777" anchor="b">
                    <a:lnL>
                      <a:noFill/>
                    </a:lnL>
                    <a:lnR>
                      <a:noFill/>
                    </a:lnR>
                    <a:lnT>
                      <a:noFill/>
                    </a:lnT>
                    <a:lnB>
                      <a:noFill/>
                    </a:lnB>
                  </a:tcPr>
                </a:tc>
                <a:extLst>
                  <a:ext uri="{0D108BD9-81ED-4DB2-BD59-A6C34878D82A}">
                    <a16:rowId xmlns:a16="http://schemas.microsoft.com/office/drawing/2014/main" val="545058644"/>
                  </a:ext>
                </a:extLst>
              </a:tr>
            </a:tbl>
          </a:graphicData>
        </a:graphic>
      </p:graphicFrame>
    </p:spTree>
    <p:extLst>
      <p:ext uri="{BB962C8B-B14F-4D97-AF65-F5344CB8AC3E}">
        <p14:creationId xmlns:p14="http://schemas.microsoft.com/office/powerpoint/2010/main" val="2460890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D23065-A17D-4F10-A1D2-39A886D885B3}"/>
              </a:ext>
            </a:extLst>
          </p:cNvPr>
          <p:cNvSpPr>
            <a:spLocks noGrp="1"/>
          </p:cNvSpPr>
          <p:nvPr>
            <p:ph type="sldNum" sz="quarter" idx="12"/>
          </p:nvPr>
        </p:nvSpPr>
        <p:spPr/>
        <p:txBody>
          <a:bodyPr/>
          <a:lstStyle/>
          <a:p>
            <a:fld id="{3D6C3DC6-EF6E-8948-BFE6-808D46D584D8}" type="slidenum">
              <a:rPr lang="en-US" smtClean="0">
                <a:solidFill>
                  <a:srgbClr val="F5F5F5"/>
                </a:solidFill>
              </a:rPr>
              <a:pPr/>
              <a:t>15</a:t>
            </a:fld>
            <a:endParaRPr lang="en-US">
              <a:solidFill>
                <a:srgbClr val="F5F5F5"/>
              </a:solidFill>
            </a:endParaRPr>
          </a:p>
        </p:txBody>
      </p:sp>
      <p:sp>
        <p:nvSpPr>
          <p:cNvPr id="3" name="Title 1">
            <a:extLst>
              <a:ext uri="{FF2B5EF4-FFF2-40B4-BE49-F238E27FC236}">
                <a16:creationId xmlns:a16="http://schemas.microsoft.com/office/drawing/2014/main" id="{088D7145-CB57-4921-A987-1D6682233DDA}"/>
              </a:ext>
            </a:extLst>
          </p:cNvPr>
          <p:cNvSpPr txBox="1">
            <a:spLocks/>
          </p:cNvSpPr>
          <p:nvPr/>
        </p:nvSpPr>
        <p:spPr>
          <a:xfrm>
            <a:off x="2234406" y="494900"/>
            <a:ext cx="8229600" cy="390380"/>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b="1"/>
              <a:t>School FY24 CARES Allocation</a:t>
            </a:r>
            <a:endParaRPr lang="en-US">
              <a:solidFill>
                <a:sysClr val="windowText" lastClr="000000"/>
              </a:solidFill>
              <a:latin typeface="Calibri"/>
            </a:endParaRPr>
          </a:p>
        </p:txBody>
      </p:sp>
      <p:sp>
        <p:nvSpPr>
          <p:cNvPr id="6" name="Content Placeholder 2">
            <a:extLst>
              <a:ext uri="{FF2B5EF4-FFF2-40B4-BE49-F238E27FC236}">
                <a16:creationId xmlns:a16="http://schemas.microsoft.com/office/drawing/2014/main" id="{12ADEC7B-56E8-4238-856D-F5A9EE78A90F}"/>
              </a:ext>
            </a:extLst>
          </p:cNvPr>
          <p:cNvSpPr txBox="1">
            <a:spLocks/>
          </p:cNvSpPr>
          <p:nvPr/>
        </p:nvSpPr>
        <p:spPr>
          <a:xfrm>
            <a:off x="2778318" y="3161548"/>
            <a:ext cx="7179277" cy="2990899"/>
          </a:xfrm>
          <a:prstGeom prst="rect">
            <a:avLst/>
          </a:prstGeom>
        </p:spPr>
        <p:txBody>
          <a:bodyPr>
            <a:normAutofit fontScale="92500" lnSpcReduction="10000"/>
          </a:bodyPr>
          <a:lst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a:lstStyle>
          <a:p>
            <a:r>
              <a:rPr lang="en-US" sz="2000">
                <a:latin typeface="Calibri" panose="020F0502020204030204" pitchFamily="34" charset="0"/>
                <a:cs typeface="Calibri" panose="020F0502020204030204" pitchFamily="34" charset="0"/>
              </a:rPr>
              <a:t>In addition to a General Fund allocation, our school has been allocated CARES funding that must be used to support implementation of the school-based intervention block and other school-based needs as a result of the COVID-19 Pandemic. </a:t>
            </a:r>
          </a:p>
          <a:p>
            <a:pPr marL="0" indent="0">
              <a:buNone/>
            </a:pPr>
            <a:endParaRPr lang="en-US" sz="2000">
              <a:latin typeface="Calibri" panose="020F0502020204030204" pitchFamily="34" charset="0"/>
              <a:cs typeface="Calibri" panose="020F0502020204030204" pitchFamily="34" charset="0"/>
            </a:endParaRPr>
          </a:p>
          <a:p>
            <a:r>
              <a:rPr lang="en-US" sz="2000">
                <a:latin typeface="Calibri" panose="020F0502020204030204" pitchFamily="34" charset="0"/>
                <a:cs typeface="Calibri" panose="020F0502020204030204" pitchFamily="34" charset="0"/>
              </a:rPr>
              <a:t>Once the support needed to implement our school-based intervention block/course has been fulfilled, we can use the remaining CARES funds to address other school-based needs that are a result of the COVID-19 Pandemic.</a:t>
            </a:r>
          </a:p>
          <a:p>
            <a:pPr marL="137162" indent="0">
              <a:buNone/>
            </a:pPr>
            <a:endParaRPr lang="en-US"/>
          </a:p>
        </p:txBody>
      </p:sp>
      <p:sp>
        <p:nvSpPr>
          <p:cNvPr id="4" name="Rectangle 3">
            <a:extLst>
              <a:ext uri="{FF2B5EF4-FFF2-40B4-BE49-F238E27FC236}">
                <a16:creationId xmlns:a16="http://schemas.microsoft.com/office/drawing/2014/main" id="{7D99FA4B-262E-018C-32A7-09AFD7A83BBE}"/>
              </a:ext>
            </a:extLst>
          </p:cNvPr>
          <p:cNvSpPr/>
          <p:nvPr/>
        </p:nvSpPr>
        <p:spPr>
          <a:xfrm>
            <a:off x="6181725" y="1628775"/>
            <a:ext cx="2428875"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6514150A-1434-9AF5-BB26-EF75FE379EE9}"/>
              </a:ext>
            </a:extLst>
          </p:cNvPr>
          <p:cNvGraphicFramePr>
            <a:graphicFrameLocks noGrp="1"/>
          </p:cNvGraphicFramePr>
          <p:nvPr>
            <p:extLst>
              <p:ext uri="{D42A27DB-BD31-4B8C-83A1-F6EECF244321}">
                <p14:modId xmlns:p14="http://schemas.microsoft.com/office/powerpoint/2010/main" val="3385841254"/>
              </p:ext>
            </p:extLst>
          </p:nvPr>
        </p:nvGraphicFramePr>
        <p:xfrm>
          <a:off x="2475706" y="1321410"/>
          <a:ext cx="7988300" cy="1697355"/>
        </p:xfrm>
        <a:graphic>
          <a:graphicData uri="http://schemas.openxmlformats.org/drawingml/2006/table">
            <a:tbl>
              <a:tblPr/>
              <a:tblGrid>
                <a:gridCol w="2238375">
                  <a:extLst>
                    <a:ext uri="{9D8B030D-6E8A-4147-A177-3AD203B41FA5}">
                      <a16:colId xmlns:a16="http://schemas.microsoft.com/office/drawing/2014/main" val="3712462639"/>
                    </a:ext>
                  </a:extLst>
                </a:gridCol>
                <a:gridCol w="1428750">
                  <a:extLst>
                    <a:ext uri="{9D8B030D-6E8A-4147-A177-3AD203B41FA5}">
                      <a16:colId xmlns:a16="http://schemas.microsoft.com/office/drawing/2014/main" val="386650262"/>
                    </a:ext>
                  </a:extLst>
                </a:gridCol>
                <a:gridCol w="1543050">
                  <a:extLst>
                    <a:ext uri="{9D8B030D-6E8A-4147-A177-3AD203B41FA5}">
                      <a16:colId xmlns:a16="http://schemas.microsoft.com/office/drawing/2014/main" val="3428236022"/>
                    </a:ext>
                  </a:extLst>
                </a:gridCol>
                <a:gridCol w="1838325">
                  <a:extLst>
                    <a:ext uri="{9D8B030D-6E8A-4147-A177-3AD203B41FA5}">
                      <a16:colId xmlns:a16="http://schemas.microsoft.com/office/drawing/2014/main" val="1518122508"/>
                    </a:ext>
                  </a:extLst>
                </a:gridCol>
                <a:gridCol w="939800">
                  <a:extLst>
                    <a:ext uri="{9D8B030D-6E8A-4147-A177-3AD203B41FA5}">
                      <a16:colId xmlns:a16="http://schemas.microsoft.com/office/drawing/2014/main" val="2826114956"/>
                    </a:ext>
                  </a:extLst>
                </a:gridCol>
              </a:tblGrid>
              <a:tr h="161925">
                <a:tc rowSpan="2" gridSpan="4">
                  <a:txBody>
                    <a:bodyPr/>
                    <a:lstStyle/>
                    <a:p>
                      <a:pPr algn="ctr" fontAlgn="b"/>
                      <a:r>
                        <a:rPr lang="en-US" sz="1600" b="1" i="0" u="none" strike="noStrike">
                          <a:solidFill>
                            <a:srgbClr val="FFFFFF"/>
                          </a:solidFill>
                          <a:effectLst/>
                          <a:latin typeface="Calibri" panose="020F0502020204030204" pitchFamily="34" charset="0"/>
                        </a:rPr>
                        <a:t>FY2024 ESSER III- CARES</a:t>
                      </a:r>
                    </a:p>
                  </a:txBody>
                  <a:tcPr marL="9525" marR="9525" marT="9525" anchor="b">
                    <a:lnL>
                      <a:noFill/>
                    </a:lnL>
                    <a:lnR>
                      <a:noFill/>
                    </a:lnR>
                    <a:lnT>
                      <a:noFill/>
                    </a:lnT>
                    <a:lnB>
                      <a:noFill/>
                    </a:lnB>
                    <a:solidFill>
                      <a:srgbClr val="3362AE"/>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1566896088"/>
                  </a:ext>
                </a:extLst>
              </a:tr>
              <a:tr h="161925">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1116258208"/>
                  </a:ext>
                </a:extLst>
              </a:tr>
              <a:tr h="228600">
                <a:tc>
                  <a:txBody>
                    <a:bodyPr/>
                    <a:lstStyle/>
                    <a:p>
                      <a:pPr algn="l" fontAlgn="b"/>
                      <a:r>
                        <a:rPr lang="en-US" sz="1400" b="0" i="0" u="none" strike="noStrike">
                          <a:effectLst/>
                          <a:latin typeface="Calibri" panose="020F0502020204030204" pitchFamily="34" charset="0"/>
                        </a:rPr>
                        <a:t>School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b"/>
                      <a:r>
                        <a:rPr lang="en-US" sz="1400" b="1" i="0" u="none" strike="noStrike">
                          <a:effectLst/>
                          <a:latin typeface="Calibri" panose="020F0502020204030204" pitchFamily="34" charset="0"/>
                        </a:rPr>
                        <a:t>West Manor Elementary School</a:t>
                      </a:r>
                    </a:p>
                  </a:txBody>
                  <a:tcPr marL="9525" marR="9525" marT="9525"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1100434512"/>
                  </a:ext>
                </a:extLst>
              </a:tr>
              <a:tr h="228600">
                <a:tc>
                  <a:txBody>
                    <a:bodyPr/>
                    <a:lstStyle/>
                    <a:p>
                      <a:pPr algn="l" fontAlgn="b"/>
                      <a:r>
                        <a:rPr lang="en-US" sz="1400" b="0" i="0" u="none" strike="noStrike">
                          <a:effectLst/>
                          <a:latin typeface="Calibri" panose="020F0502020204030204" pitchFamily="34" charset="0"/>
                        </a:rPr>
                        <a:t>Location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400" b="1" i="0" u="none" strike="noStrike">
                          <a:effectLst/>
                          <a:latin typeface="Calibri" panose="020F0502020204030204" pitchFamily="34" charset="0"/>
                        </a:rPr>
                        <a:t>2569 </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3887230392"/>
                  </a:ext>
                </a:extLst>
              </a:tr>
              <a:tr h="228600">
                <a:tc>
                  <a:txBody>
                    <a:bodyPr/>
                    <a:lstStyle/>
                    <a:p>
                      <a:pPr algn="l" fontAlgn="b"/>
                      <a:r>
                        <a:rPr lang="en-US" sz="1400" b="0" i="0" u="none" strike="noStrike">
                          <a:effectLst/>
                          <a:latin typeface="Calibri" panose="020F0502020204030204" pitchFamily="34" charset="0"/>
                        </a:rPr>
                        <a:t>Level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400" b="1" i="0" u="none" strike="noStrike">
                          <a:effectLst/>
                          <a:latin typeface="Calibri" panose="020F0502020204030204" pitchFamily="34" charset="0"/>
                        </a:rPr>
                        <a:t>ES </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2041940372"/>
                  </a:ext>
                </a:extLst>
              </a:tr>
              <a:tr h="228600">
                <a:tc>
                  <a:txBody>
                    <a:bodyPr/>
                    <a:lstStyle/>
                    <a:p>
                      <a:pPr algn="l" fontAlgn="b"/>
                      <a:r>
                        <a:rPr lang="en-US" sz="1400" b="0" i="0" u="none" strike="noStrike">
                          <a:effectLst/>
                          <a:latin typeface="Calibri" panose="020F0502020204030204" pitchFamily="34" charset="0"/>
                        </a:rPr>
                        <a:t>Total Earned</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400" b="1" i="0" u="none" strike="noStrike">
                          <a:effectLst/>
                          <a:latin typeface="Calibri" panose="020F0502020204030204" pitchFamily="34" charset="0"/>
                        </a:rPr>
                        <a:t>$170,373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01638574"/>
                  </a:ext>
                </a:extLst>
              </a:tr>
              <a:tr h="161925">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effectLst/>
                        <a:latin typeface="Arial" panose="020B06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1735959003"/>
                  </a:ext>
                </a:extLst>
              </a:tr>
            </a:tbl>
          </a:graphicData>
        </a:graphic>
      </p:graphicFrame>
    </p:spTree>
    <p:extLst>
      <p:ext uri="{BB962C8B-B14F-4D97-AF65-F5344CB8AC3E}">
        <p14:creationId xmlns:p14="http://schemas.microsoft.com/office/powerpoint/2010/main" val="1941085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0AF4-4911-994B-9C14-357739600180}"/>
              </a:ext>
            </a:extLst>
          </p:cNvPr>
          <p:cNvSpPr>
            <a:spLocks noGrp="1"/>
          </p:cNvSpPr>
          <p:nvPr>
            <p:ph type="title"/>
          </p:nvPr>
        </p:nvSpPr>
        <p:spPr>
          <a:xfrm>
            <a:off x="1833970" y="347472"/>
            <a:ext cx="8003286" cy="768096"/>
          </a:xfrm>
        </p:spPr>
        <p:txBody>
          <a:bodyPr anchor="t">
            <a:normAutofit fontScale="90000"/>
          </a:bodyPr>
          <a:lstStyle/>
          <a:p>
            <a:r>
              <a:rPr lang="en-US" b="1" i="0"/>
              <a:t>CARES Allocations</a:t>
            </a:r>
            <a:br>
              <a:rPr lang="en-US" b="1" i="0"/>
            </a:br>
            <a:r>
              <a:rPr lang="en-US" sz="1800">
                <a:solidFill>
                  <a:schemeClr val="tx1"/>
                </a:solidFill>
              </a:rPr>
              <a:t>Other allowable CARES expenditures include:</a:t>
            </a:r>
            <a:br>
              <a:rPr lang="en-US" sz="1800">
                <a:solidFill>
                  <a:schemeClr val="tx1"/>
                </a:solidFill>
              </a:rPr>
            </a:br>
            <a:endParaRPr lang="en-US" sz="1800"/>
          </a:p>
        </p:txBody>
      </p:sp>
      <p:sp>
        <p:nvSpPr>
          <p:cNvPr id="9" name="Slide Number Placeholder 3">
            <a:extLst>
              <a:ext uri="{FF2B5EF4-FFF2-40B4-BE49-F238E27FC236}">
                <a16:creationId xmlns:a16="http://schemas.microsoft.com/office/drawing/2014/main" id="{8AD4D5F6-7A5C-8A53-BF03-B28AD80D6833}"/>
              </a:ext>
            </a:extLst>
          </p:cNvPr>
          <p:cNvSpPr>
            <a:spLocks noGrp="1"/>
          </p:cNvSpPr>
          <p:nvPr>
            <p:ph type="sldNum" sz="quarter" idx="12"/>
          </p:nvPr>
        </p:nvSpPr>
        <p:spPr>
          <a:xfrm>
            <a:off x="9733026" y="457200"/>
            <a:ext cx="740664" cy="274320"/>
          </a:xfrm>
        </p:spPr>
        <p:txBody>
          <a:bodyPr/>
          <a:lstStyle/>
          <a:p>
            <a:pPr>
              <a:spcAft>
                <a:spcPts val="600"/>
              </a:spcAft>
            </a:pPr>
            <a:fld id="{AEC10A0C-BB77-FD4A-8FA4-D4334D01E3A4}" type="slidenum">
              <a:rPr lang="en-US" smtClean="0"/>
              <a:pPr>
                <a:spcAft>
                  <a:spcPts val="600"/>
                </a:spcAft>
              </a:pPr>
              <a:t>16</a:t>
            </a:fld>
            <a:endParaRPr lang="en-US"/>
          </a:p>
        </p:txBody>
      </p:sp>
      <p:graphicFrame>
        <p:nvGraphicFramePr>
          <p:cNvPr id="5" name="Content Placeholder 2">
            <a:extLst>
              <a:ext uri="{FF2B5EF4-FFF2-40B4-BE49-F238E27FC236}">
                <a16:creationId xmlns:a16="http://schemas.microsoft.com/office/drawing/2014/main" id="{7A1F52A1-9E7F-8983-2361-F0E86B437333}"/>
              </a:ext>
            </a:extLst>
          </p:cNvPr>
          <p:cNvGraphicFramePr>
            <a:graphicFrameLocks noGrp="1"/>
          </p:cNvGraphicFramePr>
          <p:nvPr>
            <p:ph sz="half" idx="1"/>
            <p:extLst>
              <p:ext uri="{D42A27DB-BD31-4B8C-83A1-F6EECF244321}">
                <p14:modId xmlns:p14="http://schemas.microsoft.com/office/powerpoint/2010/main" val="35679456"/>
              </p:ext>
            </p:extLst>
          </p:nvPr>
        </p:nvGraphicFramePr>
        <p:xfrm>
          <a:off x="800100" y="962026"/>
          <a:ext cx="10591800" cy="569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8901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a:normAutofit lnSpcReduction="10000"/>
          </a:bodyPr>
          <a:lstStyle/>
          <a:p>
            <a:pPr marL="342900" indent="-342900">
              <a:buFont typeface="Arial" panose="020B0604020202020204" pitchFamily="34" charset="0"/>
              <a:buChar char="•"/>
            </a:pPr>
            <a:r>
              <a:rPr lang="en-US" sz="2600" b="1">
                <a:solidFill>
                  <a:schemeClr val="tx2">
                    <a:lumMod val="75000"/>
                  </a:schemeClr>
                </a:solidFill>
              </a:rPr>
              <a:t>January</a:t>
            </a:r>
          </a:p>
          <a:p>
            <a:pPr marL="800100" lvl="1" indent="-342900">
              <a:buFont typeface="Arial" panose="020B0604020202020204" pitchFamily="34" charset="0"/>
              <a:buChar char="•"/>
            </a:pPr>
            <a:r>
              <a:rPr lang="en-US" sz="2000">
                <a:solidFill>
                  <a:schemeClr val="bg2">
                    <a:lumMod val="25000"/>
                  </a:schemeClr>
                </a:solidFill>
              </a:rPr>
              <a:t>GO Team Budget Allocation Meeting (Jan. 24</a:t>
            </a:r>
            <a:r>
              <a:rPr lang="en-US" sz="2000" baseline="30000">
                <a:solidFill>
                  <a:schemeClr val="bg2">
                    <a:lumMod val="25000"/>
                  </a:schemeClr>
                </a:solidFill>
              </a:rPr>
              <a:t>th</a:t>
            </a:r>
            <a:r>
              <a:rPr lang="en-US" sz="2000">
                <a:solidFill>
                  <a:schemeClr val="bg2">
                    <a:lumMod val="25000"/>
                  </a:schemeClr>
                </a:solidFill>
              </a:rPr>
              <a:t>-early February)</a:t>
            </a:r>
          </a:p>
          <a:p>
            <a:pPr marL="342900" indent="-342900">
              <a:buFont typeface="Arial" panose="020B0604020202020204" pitchFamily="34" charset="0"/>
              <a:buChar char="•"/>
            </a:pPr>
            <a:r>
              <a:rPr lang="en-US" sz="2600" b="1">
                <a:solidFill>
                  <a:schemeClr val="tx2">
                    <a:lumMod val="75000"/>
                  </a:schemeClr>
                </a:solidFill>
              </a:rPr>
              <a:t>February </a:t>
            </a:r>
          </a:p>
          <a:p>
            <a:pPr marL="800100" lvl="1" indent="-342900">
              <a:buFont typeface="Arial" panose="020B0604020202020204" pitchFamily="34" charset="0"/>
              <a:buChar char="•"/>
            </a:pPr>
            <a:r>
              <a:rPr lang="en-US" sz="2000">
                <a:solidFill>
                  <a:schemeClr val="bg2">
                    <a:lumMod val="25000"/>
                  </a:schemeClr>
                </a:solidFill>
              </a:rPr>
              <a:t>One-on-one Associate Superintendent discussions</a:t>
            </a:r>
          </a:p>
          <a:p>
            <a:pPr marL="800100" lvl="1" indent="-342900">
              <a:buFont typeface="Arial" panose="020B0604020202020204" pitchFamily="34" charset="0"/>
              <a:buChar char="•"/>
            </a:pPr>
            <a:r>
              <a:rPr lang="en-US" sz="2000">
                <a:solidFill>
                  <a:schemeClr val="bg2">
                    <a:lumMod val="25000"/>
                  </a:schemeClr>
                </a:solidFill>
              </a:rPr>
              <a:t>Cluster Planning Session (positions sharing, cluster alignment, etc.)</a:t>
            </a:r>
          </a:p>
          <a:p>
            <a:pPr marL="800100" lvl="1" indent="-342900">
              <a:buFont typeface="Arial" panose="020B0604020202020204" pitchFamily="34" charset="0"/>
              <a:buChar char="•"/>
            </a:pPr>
            <a:r>
              <a:rPr lang="en-US" sz="2000">
                <a:solidFill>
                  <a:schemeClr val="bg2">
                    <a:lumMod val="25000"/>
                  </a:schemeClr>
                </a:solidFill>
              </a:rPr>
              <a:t>Program Manager discussions and approvals</a:t>
            </a:r>
          </a:p>
          <a:p>
            <a:pPr marL="800100" lvl="1" indent="-342900">
              <a:buFont typeface="Arial" panose="020B0604020202020204" pitchFamily="34" charset="0"/>
              <a:buChar char="•"/>
            </a:pPr>
            <a:r>
              <a:rPr lang="en-US" sz="2000">
                <a:solidFill>
                  <a:schemeClr val="bg2">
                    <a:lumMod val="25000"/>
                  </a:schemeClr>
                </a:solidFill>
              </a:rPr>
              <a:t>GO Team Feedback Meeting(s) </a:t>
            </a:r>
            <a:r>
              <a:rPr lang="en-US" sz="2000" b="1">
                <a:solidFill>
                  <a:schemeClr val="bg2">
                    <a:lumMod val="25000"/>
                  </a:schemeClr>
                </a:solidFill>
              </a:rPr>
              <a:t>before</a:t>
            </a:r>
            <a:r>
              <a:rPr lang="en-US" sz="2000">
                <a:solidFill>
                  <a:schemeClr val="bg2">
                    <a:lumMod val="25000"/>
                  </a:schemeClr>
                </a:solidFill>
              </a:rPr>
              <a:t> principal’s staffing conference</a:t>
            </a:r>
          </a:p>
          <a:p>
            <a:pPr marL="800100" lvl="1" indent="-342900">
              <a:buFont typeface="Arial" panose="020B0604020202020204" pitchFamily="34" charset="0"/>
              <a:buChar char="•"/>
            </a:pPr>
            <a:r>
              <a:rPr lang="en-US" sz="2000">
                <a:solidFill>
                  <a:schemeClr val="bg2">
                    <a:lumMod val="25000"/>
                  </a:schemeClr>
                </a:solidFill>
              </a:rPr>
              <a:t>HR Staffing Conferences (Late February)</a:t>
            </a:r>
          </a:p>
          <a:p>
            <a:pPr marL="342900" indent="-342900">
              <a:lnSpc>
                <a:spcPct val="160000"/>
              </a:lnSpc>
              <a:buFont typeface="Arial" panose="020B0604020202020204" pitchFamily="34" charset="0"/>
              <a:buChar char="•"/>
            </a:pPr>
            <a:r>
              <a:rPr lang="en-US" sz="2600" b="1">
                <a:solidFill>
                  <a:schemeClr val="tx2">
                    <a:lumMod val="75000"/>
                  </a:schemeClr>
                </a:solidFill>
              </a:rPr>
              <a:t>March</a:t>
            </a:r>
          </a:p>
          <a:p>
            <a:pPr marL="800100" lvl="1" indent="-342900">
              <a:buFont typeface="Arial" panose="020B0604020202020204" pitchFamily="34" charset="0"/>
              <a:buChar char="•"/>
            </a:pPr>
            <a:r>
              <a:rPr lang="en-US" sz="2000">
                <a:solidFill>
                  <a:schemeClr val="bg2">
                    <a:lumMod val="25000"/>
                  </a:schemeClr>
                </a:solidFill>
              </a:rPr>
              <a:t>Final GO Team Approval Meeting (AFTER your school’s Staffing Conference and BEFORE Friday, March 17</a:t>
            </a:r>
            <a:r>
              <a:rPr lang="en-US" sz="2000" baseline="30000">
                <a:solidFill>
                  <a:schemeClr val="bg2">
                    <a:lumMod val="25000"/>
                  </a:schemeClr>
                </a:solidFill>
              </a:rPr>
              <a:t>th</a:t>
            </a:r>
            <a:r>
              <a:rPr lang="en-US" sz="2000">
                <a:solidFill>
                  <a:schemeClr val="bg2">
                    <a:lumMod val="25000"/>
                  </a:schemeClr>
                </a:solidFill>
              </a:rPr>
              <a:t>)</a:t>
            </a:r>
          </a:p>
          <a:p>
            <a:endParaRPr lang="en-US" sz="150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a:spcAft>
                <a:spcPts val="600"/>
              </a:spcAft>
            </a:pPr>
            <a:fld id="{3D6C3DC6-EF6E-8948-BFE6-808D46D584D8}" type="slidenum">
              <a:rPr lang="en-US" smtClean="0"/>
              <a:pPr>
                <a:spcAft>
                  <a:spcPts val="600"/>
                </a:spcAft>
              </a:pPr>
              <a:t>17</a:t>
            </a:fld>
            <a:endParaRPr lang="en-US"/>
          </a:p>
        </p:txBody>
      </p:sp>
    </p:spTree>
    <p:extLst>
      <p:ext uri="{BB962C8B-B14F-4D97-AF65-F5344CB8AC3E}">
        <p14:creationId xmlns:p14="http://schemas.microsoft.com/office/powerpoint/2010/main" val="4257743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861068"/>
            <a:ext cx="8762999" cy="768096"/>
          </a:xfrm>
        </p:spPr>
        <p:txBody>
          <a:bodyPr>
            <a:noAutofit/>
          </a:bodyPr>
          <a:lstStyle/>
          <a:p>
            <a:pPr algn="ctr"/>
            <a:r>
              <a:rPr lang="en-US" sz="5000"/>
              <a:t>Questions? </a:t>
            </a:r>
          </a:p>
        </p:txBody>
      </p:sp>
      <p:sp>
        <p:nvSpPr>
          <p:cNvPr id="3" name="Content Placeholder 2"/>
          <p:cNvSpPr>
            <a:spLocks noGrp="1"/>
          </p:cNvSpPr>
          <p:nvPr>
            <p:ph idx="1"/>
          </p:nvPr>
        </p:nvSpPr>
        <p:spPr>
          <a:xfrm>
            <a:off x="3429001" y="5253178"/>
            <a:ext cx="8763000" cy="454541"/>
          </a:xfrm>
        </p:spPr>
        <p:txBody>
          <a:bodyPr>
            <a:noAutofit/>
          </a:bodyPr>
          <a:lstStyle/>
          <a:p>
            <a:pPr algn="ctr"/>
            <a:r>
              <a:rPr lang="en-US" sz="2100"/>
              <a:t>Thank you for your time and attention.  </a:t>
            </a:r>
          </a:p>
        </p:txBody>
      </p:sp>
      <p:sp>
        <p:nvSpPr>
          <p:cNvPr id="5" name="Slide Number Placeholder 4"/>
          <p:cNvSpPr>
            <a:spLocks noGrp="1"/>
          </p:cNvSpPr>
          <p:nvPr>
            <p:ph type="sldNum" sz="quarter" idx="12"/>
          </p:nvPr>
        </p:nvSpPr>
        <p:spPr/>
        <p:txBody>
          <a:bodyPr/>
          <a:lstStyle/>
          <a:p>
            <a:fld id="{3D6C3DC6-EF6E-8948-BFE6-808D46D584D8}" type="slidenum">
              <a:rPr lang="en-US" smtClean="0"/>
              <a:t>18</a:t>
            </a:fld>
            <a:endParaRPr lang="en-US"/>
          </a:p>
        </p:txBody>
      </p:sp>
      <p:pic>
        <p:nvPicPr>
          <p:cNvPr id="4" name="Picture 3"/>
          <p:cNvPicPr>
            <a:picLocks noChangeAspect="1"/>
          </p:cNvPicPr>
          <p:nvPr/>
        </p:nvPicPr>
        <p:blipFill>
          <a:blip r:embed="rId3"/>
          <a:stretch>
            <a:fillRect/>
          </a:stretch>
        </p:blipFill>
        <p:spPr>
          <a:xfrm>
            <a:off x="5860255" y="2038089"/>
            <a:ext cx="3900488" cy="2578894"/>
          </a:xfrm>
          <a:prstGeom prst="rect">
            <a:avLst/>
          </a:prstGeom>
        </p:spPr>
      </p:pic>
    </p:spTree>
    <p:extLst>
      <p:ext uri="{BB962C8B-B14F-4D97-AF65-F5344CB8AC3E}">
        <p14:creationId xmlns:p14="http://schemas.microsoft.com/office/powerpoint/2010/main" val="373856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3</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8464" y="1864170"/>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algn="ctr" defTabSz="685800">
              <a:defRPr/>
            </a:pPr>
            <a:r>
              <a:rPr lang="en-US" sz="1050" b="1">
                <a:solidFill>
                  <a:prstClr val="black"/>
                </a:solidFill>
                <a:latin typeface="Calibri"/>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a:solidFill>
                  <a:prstClr val="black"/>
                </a:solidFill>
                <a:latin typeface="Trebuchet MS" panose="020B0603020202020204" pitchFamily="34" charset="0"/>
              </a:rPr>
              <a:t>Overview of FY ‘24 GO Team Budget Process</a:t>
            </a:r>
          </a:p>
        </p:txBody>
      </p:sp>
    </p:spTree>
    <p:extLst>
      <p:ext uri="{BB962C8B-B14F-4D97-AF65-F5344CB8AC3E}">
        <p14:creationId xmlns:p14="http://schemas.microsoft.com/office/powerpoint/2010/main" val="333607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393572" y="22415"/>
            <a:ext cx="6846189" cy="696913"/>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000" b="1" i="0" u="sng" strike="noStrike" cap="none">
                <a:solidFill>
                  <a:schemeClr val="dk1"/>
                </a:solidFill>
                <a:latin typeface="Calibri"/>
                <a:ea typeface="Calibri"/>
                <a:cs typeface="Calibri"/>
                <a:sym typeface="Calibri"/>
              </a:rPr>
              <a:t>Budget Allocation Meeting</a:t>
            </a:r>
          </a:p>
        </p:txBody>
      </p:sp>
      <p:sp>
        <p:nvSpPr>
          <p:cNvPr id="100" name="Shape 100"/>
          <p:cNvSpPr txBox="1">
            <a:spLocks noGrp="1"/>
          </p:cNvSpPr>
          <p:nvPr>
            <p:ph type="subTitle" idx="1"/>
          </p:nvPr>
        </p:nvSpPr>
        <p:spPr>
          <a:xfrm>
            <a:off x="241172" y="1019175"/>
            <a:ext cx="7426453" cy="5816410"/>
          </a:xfrm>
          <a:prstGeom prst="rect">
            <a:avLst/>
          </a:prstGeom>
          <a:noFill/>
          <a:ln>
            <a:noFill/>
          </a:ln>
        </p:spPr>
        <p:txBody>
          <a:bodyPr lIns="91425" tIns="45700" rIns="91425" bIns="45700" anchor="t" anchorCtr="0">
            <a:noAutofit/>
          </a:bodyPr>
          <a:lstStyle/>
          <a:p>
            <a:pPr marL="63500" marR="0" lvl="0" indent="0" algn="l" rtl="0">
              <a:spcBef>
                <a:spcPts val="600"/>
              </a:spcBef>
              <a:buSzPct val="100000"/>
              <a:buNone/>
            </a:pPr>
            <a:r>
              <a:rPr lang="en-US" sz="2800" b="1" u="sng">
                <a:solidFill>
                  <a:schemeClr val="accent3"/>
                </a:solidFill>
              </a:rPr>
              <a:t>What</a:t>
            </a:r>
          </a:p>
          <a:p>
            <a:pPr marL="57150" marR="0" lvl="0" indent="6350" algn="l" rtl="0">
              <a:spcBef>
                <a:spcPts val="0"/>
              </a:spcBef>
              <a:spcAft>
                <a:spcPts val="1200"/>
              </a:spcAft>
              <a:buSzPct val="100000"/>
            </a:pPr>
            <a:r>
              <a:rPr lang="en-US" sz="2200">
                <a:solidFill>
                  <a:schemeClr val="accent5"/>
                </a:solidFill>
              </a:rPr>
              <a:t>The first GO Team meeting is when the principal will provide an overview of the budget allocation for GO Team members and the general public. </a:t>
            </a:r>
          </a:p>
          <a:p>
            <a:pPr marL="63500" indent="0">
              <a:spcBef>
                <a:spcPts val="0"/>
              </a:spcBef>
              <a:buSzPct val="100000"/>
              <a:buNone/>
            </a:pPr>
            <a:r>
              <a:rPr lang="en-US" sz="2800" b="1" u="sng">
                <a:solidFill>
                  <a:schemeClr val="accent3"/>
                </a:solidFill>
              </a:rPr>
              <a:t>Why</a:t>
            </a:r>
          </a:p>
          <a:p>
            <a:pPr marL="57150" indent="6350">
              <a:spcBef>
                <a:spcPts val="0"/>
              </a:spcBef>
              <a:spcAft>
                <a:spcPts val="1200"/>
              </a:spcAft>
              <a:buSzPct val="100000"/>
            </a:pPr>
            <a:r>
              <a:rPr lang="en-US" sz="2200">
                <a:solidFill>
                  <a:schemeClr val="accent5"/>
                </a:solidFill>
              </a:rPr>
              <a:t>This meeting provides an opportunity for the principal and GO Team to ensure alignment on the school’s key strategic priorities, gain a deeper understanding of the budget allocation, and provide input to drive the direction of the draft budget. </a:t>
            </a:r>
          </a:p>
          <a:p>
            <a:pPr marL="63500" indent="0">
              <a:spcBef>
                <a:spcPts val="600"/>
              </a:spcBef>
              <a:buSzPct val="100000"/>
              <a:buNone/>
            </a:pPr>
            <a:r>
              <a:rPr lang="en-US" sz="2800" b="1" u="sng">
                <a:solidFill>
                  <a:schemeClr val="accent3"/>
                </a:solidFill>
              </a:rPr>
              <a:t>When</a:t>
            </a:r>
          </a:p>
          <a:p>
            <a:pPr marL="520700" indent="-457200">
              <a:spcBef>
                <a:spcPts val="600"/>
              </a:spcBef>
              <a:buSzPct val="100000"/>
            </a:pPr>
            <a:r>
              <a:rPr lang="en-US" sz="2200">
                <a:solidFill>
                  <a:schemeClr val="accent5"/>
                </a:solidFill>
                <a:sym typeface="Calibri"/>
              </a:rPr>
              <a:t>End of January- Early February</a:t>
            </a:r>
          </a:p>
        </p:txBody>
      </p:sp>
      <p:sp>
        <p:nvSpPr>
          <p:cNvPr id="2" name="Slide Number Placeholder 1"/>
          <p:cNvSpPr>
            <a:spLocks noGrp="1"/>
          </p:cNvSpPr>
          <p:nvPr>
            <p:ph type="sldNum" sz="quarter" idx="4294967295"/>
          </p:nvPr>
        </p:nvSpPr>
        <p:spPr>
          <a:xfrm>
            <a:off x="10071100" y="-1348042"/>
            <a:ext cx="1621258" cy="734011"/>
          </a:xfrm>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0309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D0246D-7A94-18FF-8CD1-544805F93147}"/>
              </a:ext>
            </a:extLst>
          </p:cNvPr>
          <p:cNvSpPr>
            <a:spLocks noGrp="1"/>
          </p:cNvSpPr>
          <p:nvPr>
            <p:ph type="title"/>
          </p:nvPr>
        </p:nvSpPr>
        <p:spPr>
          <a:xfrm>
            <a:off x="0" y="188912"/>
            <a:ext cx="12192000" cy="542608"/>
          </a:xfrm>
        </p:spPr>
        <p:txBody>
          <a:bodyPr>
            <a:noAutofit/>
          </a:bodyPr>
          <a:lstStyle/>
          <a:p>
            <a:r>
              <a:rPr lang="en-US" sz="3200"/>
              <a:t>FY24 Budget Development Process</a:t>
            </a:r>
          </a:p>
        </p:txBody>
      </p:sp>
      <p:sp>
        <p:nvSpPr>
          <p:cNvPr id="13" name="Text Placeholder 3">
            <a:extLst>
              <a:ext uri="{FF2B5EF4-FFF2-40B4-BE49-F238E27FC236}">
                <a16:creationId xmlns:a16="http://schemas.microsoft.com/office/drawing/2014/main" id="{84CFD367-B718-20B6-128A-A5E2DB1B6AB7}"/>
              </a:ext>
            </a:extLst>
          </p:cNvPr>
          <p:cNvSpPr>
            <a:spLocks noGrp="1"/>
          </p:cNvSpPr>
          <p:nvPr>
            <p:ph type="body" sz="half" idx="2"/>
          </p:nvPr>
        </p:nvSpPr>
        <p:spPr>
          <a:xfrm>
            <a:off x="1266826" y="1116874"/>
            <a:ext cx="3757818" cy="4940577"/>
          </a:xfrm>
        </p:spPr>
        <p:txBody>
          <a:bodyPr>
            <a:normAutofit fontScale="92500" lnSpcReduction="20000"/>
          </a:bodyPr>
          <a:lstStyle/>
          <a:p>
            <a:r>
              <a:rPr lang="en-US" sz="2400" b="1" u="sng">
                <a:solidFill>
                  <a:schemeClr val="tx2">
                    <a:lumMod val="75000"/>
                  </a:schemeClr>
                </a:solidFill>
                <a:latin typeface="Calibri" panose="020F0502020204030204" pitchFamily="34" charset="0"/>
                <a:cs typeface="Calibri" panose="020F0502020204030204" pitchFamily="34" charset="0"/>
              </a:rPr>
              <a:t>Principal’s Role</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Design the budget and propose operational changes that can raise student achievement</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Flesh out strategies, implement and manage them at the school level </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day-to-day operations</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Serve as the expert on the school</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Hire quality instructional and support personnel</a:t>
            </a:r>
          </a:p>
          <a:p>
            <a:endParaRPr lang="en-US" sz="1600">
              <a:latin typeface="Calibri" panose="020F0502020204030204" pitchFamily="34" charset="0"/>
              <a:cs typeface="Calibri" panose="020F0502020204030204" pitchFamily="34" charset="0"/>
            </a:endParaRPr>
          </a:p>
          <a:p>
            <a:r>
              <a:rPr lang="en-US" sz="2200" b="1" u="sng">
                <a:solidFill>
                  <a:schemeClr val="tx2">
                    <a:lumMod val="75000"/>
                  </a:schemeClr>
                </a:solidFill>
                <a:latin typeface="Calibri" panose="020F0502020204030204" pitchFamily="34" charset="0"/>
                <a:cs typeface="Calibri" panose="020F0502020204030204" pitchFamily="34" charset="0"/>
              </a:rPr>
              <a:t>The GO Team’s Role</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big picture (</a:t>
            </a:r>
            <a:r>
              <a:rPr lang="en-US" sz="1700" u="sng">
                <a:solidFill>
                  <a:schemeClr val="tx1"/>
                </a:solidFill>
                <a:latin typeface="Calibri" panose="020F0502020204030204" pitchFamily="34" charset="0"/>
                <a:cs typeface="Calibri" panose="020F0502020204030204" pitchFamily="34" charset="0"/>
              </a:rPr>
              <a:t>positions and resources, not people</a:t>
            </a:r>
            <a:r>
              <a:rPr lang="en-US" sz="1700">
                <a:solidFill>
                  <a:schemeClr val="tx1"/>
                </a:solidFill>
                <a:latin typeface="Calibri" panose="020F0502020204030204" pitchFamily="34" charset="0"/>
                <a:cs typeface="Calibri" panose="020F0502020204030204" pitchFamily="34" charset="0"/>
              </a:rPr>
              <a:t>)</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Ensure that the budget is </a:t>
            </a:r>
            <a:r>
              <a:rPr lang="en-US" sz="1700" u="sng">
                <a:solidFill>
                  <a:schemeClr val="tx1"/>
                </a:solidFill>
                <a:latin typeface="Calibri" panose="020F0502020204030204" pitchFamily="34" charset="0"/>
                <a:cs typeface="Calibri" panose="020F0502020204030204" pitchFamily="34" charset="0"/>
              </a:rPr>
              <a:t>aligned</a:t>
            </a:r>
            <a:r>
              <a:rPr lang="en-US" sz="1700">
                <a:solidFill>
                  <a:schemeClr val="tx1"/>
                </a:solidFill>
                <a:latin typeface="Calibri" panose="020F0502020204030204" pitchFamily="34" charset="0"/>
                <a:cs typeface="Calibri" panose="020F0502020204030204" pitchFamily="34" charset="0"/>
              </a:rPr>
              <a:t> to the school’s mission and vision and that </a:t>
            </a:r>
            <a:r>
              <a:rPr lang="en-US" sz="1700" u="sng">
                <a:solidFill>
                  <a:schemeClr val="tx1"/>
                </a:solidFill>
                <a:latin typeface="Calibri" panose="020F0502020204030204" pitchFamily="34" charset="0"/>
                <a:cs typeface="Calibri" panose="020F0502020204030204" pitchFamily="34" charset="0"/>
              </a:rPr>
              <a:t>resources are allocated to support key strategic priorities</a:t>
            </a: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D61A6842-899E-F145-7B9F-376423DFC167}"/>
              </a:ext>
            </a:extLst>
          </p:cNvPr>
          <p:cNvSpPr>
            <a:spLocks noGrp="1"/>
          </p:cNvSpPr>
          <p:nvPr>
            <p:ph type="sldNum" sz="quarter" idx="12"/>
          </p:nvPr>
        </p:nvSpPr>
        <p:spPr>
          <a:xfrm>
            <a:off x="190500" y="6373813"/>
            <a:ext cx="740664" cy="274320"/>
          </a:xfrm>
        </p:spPr>
        <p:txBody>
          <a:bodyPr anchor="ctr">
            <a:normAutofit/>
          </a:bodyPr>
          <a:lstStyle/>
          <a:p>
            <a:pPr>
              <a:spcAft>
                <a:spcPts val="600"/>
              </a:spcAft>
            </a:pPr>
            <a:fld id="{AEC10A0C-BB77-FD4A-8FA4-D4334D01E3A4}" type="slidenum">
              <a:rPr lang="en-US" smtClean="0"/>
              <a:pPr>
                <a:spcAft>
                  <a:spcPts val="600"/>
                </a:spcAft>
              </a:pPr>
              <a:t>6</a:t>
            </a:fld>
            <a:endParaRPr lang="en-US"/>
          </a:p>
        </p:txBody>
      </p:sp>
      <p:pic>
        <p:nvPicPr>
          <p:cNvPr id="5" name="Content Placeholder 4">
            <a:extLst>
              <a:ext uri="{FF2B5EF4-FFF2-40B4-BE49-F238E27FC236}">
                <a16:creationId xmlns:a16="http://schemas.microsoft.com/office/drawing/2014/main" id="{BCDBAA0E-8BE3-B7AE-6382-CAE119C96DD0}"/>
              </a:ext>
            </a:extLst>
          </p:cNvPr>
          <p:cNvPicPr>
            <a:picLocks noGrp="1" noChangeAspect="1"/>
          </p:cNvPicPr>
          <p:nvPr>
            <p:ph idx="1"/>
          </p:nvPr>
        </p:nvPicPr>
        <p:blipFill rotWithShape="1">
          <a:blip r:embed="rId2"/>
          <a:srcRect t="3534" r="46898"/>
          <a:stretch/>
        </p:blipFill>
        <p:spPr>
          <a:xfrm>
            <a:off x="5287199" y="1044856"/>
            <a:ext cx="4063798" cy="5624232"/>
          </a:xfrm>
          <a:prstGeom prst="rect">
            <a:avLst/>
          </a:prstGeom>
        </p:spPr>
      </p:pic>
      <p:sp>
        <p:nvSpPr>
          <p:cNvPr id="6" name="Arrow: Down 5">
            <a:extLst>
              <a:ext uri="{FF2B5EF4-FFF2-40B4-BE49-F238E27FC236}">
                <a16:creationId xmlns:a16="http://schemas.microsoft.com/office/drawing/2014/main" id="{1FA7688D-877E-4C98-40FE-1C0C79C83AFA}"/>
              </a:ext>
            </a:extLst>
          </p:cNvPr>
          <p:cNvSpPr/>
          <p:nvPr/>
        </p:nvSpPr>
        <p:spPr>
          <a:xfrm rot="19351245">
            <a:off x="6319863" y="996073"/>
            <a:ext cx="786776" cy="16122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5D5C3359-5B4D-38F6-A140-99299D4DE4E6}"/>
              </a:ext>
            </a:extLst>
          </p:cNvPr>
          <p:cNvSpPr/>
          <p:nvPr/>
        </p:nvSpPr>
        <p:spPr>
          <a:xfrm rot="2126405">
            <a:off x="8428166" y="1047520"/>
            <a:ext cx="744346" cy="15627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70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7" name="TextBox 6"/>
          <p:cNvSpPr txBox="1"/>
          <p:nvPr/>
        </p:nvSpPr>
        <p:spPr>
          <a:xfrm>
            <a:off x="3984874" y="208300"/>
            <a:ext cx="6663009" cy="523220"/>
          </a:xfrm>
          <a:prstGeom prst="rect">
            <a:avLst/>
          </a:prstGeom>
          <a:noFill/>
        </p:spPr>
        <p:txBody>
          <a:bodyPr wrap="square" rtlCol="0">
            <a:spAutoFit/>
          </a:bodyPr>
          <a:lstStyle/>
          <a:p>
            <a:pPr algn="ctr"/>
            <a:r>
              <a:rPr lang="en-US" sz="2800" b="1" i="1" dirty="0">
                <a:latin typeface="+mj-lt"/>
              </a:rPr>
              <a:t>West Manor Vision and Mission</a:t>
            </a:r>
          </a:p>
        </p:txBody>
      </p:sp>
      <p:sp>
        <p:nvSpPr>
          <p:cNvPr id="8" name="Slide Number Placeholder 7"/>
          <p:cNvSpPr>
            <a:spLocks noGrp="1"/>
          </p:cNvSpPr>
          <p:nvPr>
            <p:ph type="sldNum" sz="quarter" idx="12"/>
          </p:nvPr>
        </p:nvSpPr>
        <p:spPr/>
        <p:txBody>
          <a:bodyPr/>
          <a:lstStyle/>
          <a:p>
            <a:fld id="{3D6C3DC6-EF6E-8948-BFE6-808D46D584D8}" type="slidenum">
              <a:rPr lang="en-US" smtClean="0"/>
              <a:t>7</a:t>
            </a:fld>
            <a:endParaRPr lang="en-US"/>
          </a:p>
        </p:txBody>
      </p:sp>
      <p:sp>
        <p:nvSpPr>
          <p:cNvPr id="12" name="TextBox 11">
            <a:extLst>
              <a:ext uri="{FF2B5EF4-FFF2-40B4-BE49-F238E27FC236}">
                <a16:creationId xmlns:a16="http://schemas.microsoft.com/office/drawing/2014/main" id="{CC4A228F-D14A-ACB9-6F36-C44171AB7DCE}"/>
              </a:ext>
            </a:extLst>
          </p:cNvPr>
          <p:cNvSpPr txBox="1"/>
          <p:nvPr/>
        </p:nvSpPr>
        <p:spPr>
          <a:xfrm>
            <a:off x="4267149" y="1282985"/>
            <a:ext cx="6098458" cy="1477328"/>
          </a:xfrm>
          <a:prstGeom prst="rect">
            <a:avLst/>
          </a:prstGeom>
          <a:noFill/>
        </p:spPr>
        <p:txBody>
          <a:bodyPr wrap="square">
            <a:spAutoFit/>
          </a:bodyPr>
          <a:lstStyle/>
          <a:p>
            <a:pPr marL="0" marR="0"/>
            <a:r>
              <a:rPr lang="en-US" sz="1800" b="1" dirty="0">
                <a:effectLst/>
                <a:latin typeface="Comic Sans MS" panose="030F0702030302020204" pitchFamily="66" charset="0"/>
                <a:ea typeface="Times New Roman" panose="02020603050405020304" pitchFamily="18" charset="0"/>
              </a:rPr>
              <a:t>Vision: </a:t>
            </a:r>
            <a:r>
              <a:rPr lang="en-US" sz="1800" dirty="0">
                <a:solidFill>
                  <a:srgbClr val="000000"/>
                </a:solidFill>
                <a:effectLst/>
                <a:latin typeface="Comic Sans MS" panose="030F0702030302020204" pitchFamily="66" charset="0"/>
                <a:ea typeface="Times New Roman" panose="02020603050405020304" pitchFamily="18" charset="0"/>
              </a:rPr>
              <a:t> The vision of West manor is to be a nurturing, comprehensive, and high performing school where faculty, staff, parents, and all stakeholders will concertedly prepare our students to become globally productive citizens and leaders.</a:t>
            </a:r>
            <a:endParaRPr lang="en-US" sz="2000" dirty="0">
              <a:effectLst/>
              <a:latin typeface="Times New Roman" panose="02020603050405020304" pitchFamily="18" charset="0"/>
              <a:ea typeface="Times New Roman" panose="02020603050405020304" pitchFamily="18" charset="0"/>
            </a:endParaRPr>
          </a:p>
        </p:txBody>
      </p:sp>
      <p:graphicFrame>
        <p:nvGraphicFramePr>
          <p:cNvPr id="13" name="Table 12">
            <a:extLst>
              <a:ext uri="{FF2B5EF4-FFF2-40B4-BE49-F238E27FC236}">
                <a16:creationId xmlns:a16="http://schemas.microsoft.com/office/drawing/2014/main" id="{E9BDD62B-2BE0-9617-2119-1546C32D997F}"/>
              </a:ext>
            </a:extLst>
          </p:cNvPr>
          <p:cNvGraphicFramePr>
            <a:graphicFrameLocks noGrp="1"/>
          </p:cNvGraphicFramePr>
          <p:nvPr>
            <p:extLst>
              <p:ext uri="{D42A27DB-BD31-4B8C-83A1-F6EECF244321}">
                <p14:modId xmlns:p14="http://schemas.microsoft.com/office/powerpoint/2010/main" val="3852299113"/>
              </p:ext>
            </p:extLst>
          </p:nvPr>
        </p:nvGraphicFramePr>
        <p:xfrm>
          <a:off x="4285183" y="3273217"/>
          <a:ext cx="6286500" cy="3078480"/>
        </p:xfrm>
        <a:graphic>
          <a:graphicData uri="http://schemas.openxmlformats.org/drawingml/2006/table">
            <a:tbl>
              <a:tblPr>
                <a:tableStyleId>{5C22544A-7EE6-4342-B048-85BDC9FD1C3A}</a:tableStyleId>
              </a:tblPr>
              <a:tblGrid>
                <a:gridCol w="6286500">
                  <a:extLst>
                    <a:ext uri="{9D8B030D-6E8A-4147-A177-3AD203B41FA5}">
                      <a16:colId xmlns:a16="http://schemas.microsoft.com/office/drawing/2014/main" val="1859283571"/>
                    </a:ext>
                  </a:extLst>
                </a:gridCol>
              </a:tblGrid>
              <a:tr h="2810019">
                <a:tc>
                  <a:txBody>
                    <a:bodyPr/>
                    <a:lstStyle/>
                    <a:p>
                      <a:pPr marL="0" marR="0" algn="l">
                        <a:spcBef>
                          <a:spcPts val="1200"/>
                        </a:spcBef>
                        <a:spcAft>
                          <a:spcPts val="0"/>
                        </a:spcAft>
                      </a:pPr>
                      <a:r>
                        <a:rPr lang="en-US" sz="1600" b="1" dirty="0">
                          <a:effectLst/>
                        </a:rPr>
                        <a:t>Mission:  West Manor Elementary school commits to cultivating inquiring, knowledgeable and caring scholars who strive to think, act, and reflect with a value and understanding of multiple cultures, languages, and perceptions.</a:t>
                      </a:r>
                    </a:p>
                    <a:p>
                      <a:pPr marL="0" marR="0" algn="l">
                        <a:spcBef>
                          <a:spcPts val="1200"/>
                        </a:spcBef>
                        <a:spcAft>
                          <a:spcPts val="0"/>
                        </a:spcAft>
                      </a:pPr>
                      <a:r>
                        <a:rPr lang="en-US" sz="1600" b="1" dirty="0">
                          <a:effectLst/>
                        </a:rPr>
                        <a:t>To this end the school will work collaboratively with all stakeholders to meet the needs of all learners while providing a safe and supportive learning environment. The school implements a rigorous, inquiry-driven international curriculum which supports the development of socially, emotionally, and academically balanced lifelong learners committed to creating a more peaceful world through intercultural understanding and respect.</a:t>
                      </a:r>
                      <a:endParaRPr lang="en-US" sz="1600" b="1" dirty="0">
                        <a:effectLst/>
                        <a:latin typeface="Times New Roman" panose="02020603050405020304" pitchFamily="18" charset="0"/>
                        <a:ea typeface="Times New Roman" panose="02020603050405020304" pitchFamily="18" charset="0"/>
                      </a:endParaRPr>
                    </a:p>
                  </a:txBody>
                  <a:tcPr marL="114300" marR="114300" marT="0" marB="0"/>
                </a:tc>
                <a:extLst>
                  <a:ext uri="{0D108BD9-81ED-4DB2-BD59-A6C34878D82A}">
                    <a16:rowId xmlns:a16="http://schemas.microsoft.com/office/drawing/2014/main" val="131376134"/>
                  </a:ext>
                </a:extLst>
              </a:tr>
            </a:tbl>
          </a:graphicData>
        </a:graphic>
      </p:graphicFrame>
    </p:spTree>
    <p:extLst>
      <p:ext uri="{BB962C8B-B14F-4D97-AF65-F5344CB8AC3E}">
        <p14:creationId xmlns:p14="http://schemas.microsoft.com/office/powerpoint/2010/main" val="180965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1"/>
          <p:cNvSpPr txBox="1"/>
          <p:nvPr/>
        </p:nvSpPr>
        <p:spPr>
          <a:xfrm>
            <a:off x="1524000" y="1803118"/>
            <a:ext cx="1837800" cy="5541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APS Strategic Priorities &amp; Initiatives</a:t>
            </a:r>
            <a:endParaRPr sz="200" b="1" i="1">
              <a:solidFill>
                <a:srgbClr val="151515"/>
              </a:solidFill>
              <a:latin typeface="Calibri"/>
              <a:ea typeface="Calibri"/>
              <a:cs typeface="Calibri"/>
              <a:sym typeface="Calibri"/>
            </a:endParaRPr>
          </a:p>
        </p:txBody>
      </p:sp>
      <p:sp>
        <p:nvSpPr>
          <p:cNvPr id="329" name="Google Shape;329;p11"/>
          <p:cNvSpPr/>
          <p:nvPr/>
        </p:nvSpPr>
        <p:spPr>
          <a:xfrm>
            <a:off x="6183349" y="2327269"/>
            <a:ext cx="4003500" cy="707700"/>
          </a:xfrm>
          <a:prstGeom prst="rect">
            <a:avLst/>
          </a:prstGeom>
          <a:solidFill>
            <a:srgbClr val="F2F2F2"/>
          </a:solidFill>
          <a:ln>
            <a:noFill/>
          </a:ln>
        </p:spPr>
        <p:txBody>
          <a:bodyPr spcFirstLastPara="1" wrap="square" lIns="91425" tIns="45700" rIns="91425" bIns="45700" anchor="t" anchorCtr="0">
            <a:noAutofit/>
          </a:bodyPr>
          <a:lstStyle/>
          <a:p>
            <a:pPr>
              <a:buClr>
                <a:srgbClr val="000000"/>
              </a:buClr>
              <a:buSzPts val="1000"/>
            </a:pPr>
            <a:r>
              <a:rPr lang="en-US" sz="1000" b="1" dirty="0">
                <a:solidFill>
                  <a:srgbClr val="000000"/>
                </a:solidFill>
                <a:latin typeface="Calibri"/>
                <a:ea typeface="Calibri"/>
                <a:cs typeface="Calibri"/>
                <a:sym typeface="Calibri"/>
              </a:rPr>
              <a:t>1A.</a:t>
            </a:r>
            <a:r>
              <a:rPr lang="en-US" sz="1000" dirty="0">
                <a:solidFill>
                  <a:srgbClr val="000000"/>
                </a:solidFill>
                <a:latin typeface="Calibri"/>
                <a:ea typeface="Calibri"/>
                <a:cs typeface="Calibri"/>
                <a:sym typeface="Calibri"/>
              </a:rPr>
              <a:t> </a:t>
            </a:r>
            <a:r>
              <a:rPr lang="en-US" sz="1000" dirty="0">
                <a:latin typeface="Calibri"/>
                <a:ea typeface="Calibri"/>
                <a:cs typeface="Calibri"/>
                <a:sym typeface="Calibri"/>
              </a:rPr>
              <a:t>Implementation of an intervention block to reduce gaps in learning</a:t>
            </a:r>
            <a:endParaRPr dirty="0">
              <a:solidFill>
                <a:srgbClr val="000000"/>
              </a:solidFill>
              <a:latin typeface="Arial"/>
              <a:ea typeface="Arial"/>
              <a:cs typeface="Arial"/>
              <a:sym typeface="Arial"/>
            </a:endParaRPr>
          </a:p>
          <a:p>
            <a:pPr>
              <a:spcBef>
                <a:spcPts val="600"/>
              </a:spcBef>
              <a:buClr>
                <a:srgbClr val="000000"/>
              </a:buClr>
              <a:buSzPts val="1000"/>
            </a:pPr>
            <a:r>
              <a:rPr lang="en-US" sz="1000" b="1" dirty="0">
                <a:solidFill>
                  <a:srgbClr val="000000"/>
                </a:solidFill>
                <a:latin typeface="Calibri"/>
                <a:ea typeface="Calibri"/>
                <a:cs typeface="Calibri"/>
                <a:sym typeface="Calibri"/>
              </a:rPr>
              <a:t>1B. </a:t>
            </a:r>
            <a:r>
              <a:rPr lang="en-US" sz="1000" dirty="0">
                <a:latin typeface="Calibri"/>
                <a:ea typeface="Calibri"/>
                <a:cs typeface="Calibri"/>
                <a:sym typeface="Calibri"/>
              </a:rPr>
              <a:t>Employ a literacy block with phonics for grades k-2</a:t>
            </a:r>
            <a:endParaRPr dirty="0">
              <a:solidFill>
                <a:srgbClr val="000000"/>
              </a:solidFill>
              <a:latin typeface="Arial"/>
              <a:ea typeface="Arial"/>
              <a:cs typeface="Arial"/>
              <a:sym typeface="Arial"/>
            </a:endParaRPr>
          </a:p>
          <a:p>
            <a:pPr>
              <a:spcBef>
                <a:spcPts val="600"/>
              </a:spcBef>
              <a:buClr>
                <a:srgbClr val="000000"/>
              </a:buClr>
              <a:buSzPts val="1000"/>
            </a:pPr>
            <a:r>
              <a:rPr lang="en-US" sz="1000" b="1" dirty="0">
                <a:solidFill>
                  <a:srgbClr val="000000"/>
                </a:solidFill>
                <a:latin typeface="Calibri"/>
                <a:ea typeface="Calibri"/>
                <a:cs typeface="Calibri"/>
                <a:sym typeface="Calibri"/>
              </a:rPr>
              <a:t>1C. </a:t>
            </a:r>
            <a:r>
              <a:rPr lang="en-US" sz="1000" dirty="0">
                <a:latin typeface="Calibri"/>
                <a:ea typeface="Calibri"/>
                <a:cs typeface="Calibri"/>
                <a:sym typeface="Calibri"/>
              </a:rPr>
              <a:t>Create PLC planning time for teachers to internalize standards and plan for instruction</a:t>
            </a:r>
            <a:endParaRPr sz="1000" b="1" u="sng" dirty="0">
              <a:solidFill>
                <a:srgbClr val="000000"/>
              </a:solidFill>
              <a:latin typeface="Calibri"/>
              <a:ea typeface="Calibri"/>
              <a:cs typeface="Calibri"/>
              <a:sym typeface="Calibri"/>
            </a:endParaRPr>
          </a:p>
        </p:txBody>
      </p:sp>
      <p:sp>
        <p:nvSpPr>
          <p:cNvPr id="330" name="Google Shape;330;p11"/>
          <p:cNvSpPr/>
          <p:nvPr/>
        </p:nvSpPr>
        <p:spPr>
          <a:xfrm>
            <a:off x="6183344" y="3616050"/>
            <a:ext cx="4003500" cy="780300"/>
          </a:xfrm>
          <a:prstGeom prst="rect">
            <a:avLst/>
          </a:prstGeom>
          <a:solidFill>
            <a:srgbClr val="DDEAF6"/>
          </a:solidFill>
          <a:ln>
            <a:noFill/>
          </a:ln>
        </p:spPr>
        <p:txBody>
          <a:bodyPr spcFirstLastPara="1" wrap="square" lIns="91425" tIns="45700" rIns="91425" bIns="45700" anchor="t" anchorCtr="0">
            <a:noAutofit/>
          </a:bodyPr>
          <a:lstStyle/>
          <a:p>
            <a:pPr>
              <a:buClr>
                <a:srgbClr val="000000"/>
              </a:buClr>
              <a:buSzPts val="1000"/>
            </a:pPr>
            <a:r>
              <a:rPr lang="en-US" sz="1000" b="1" dirty="0">
                <a:solidFill>
                  <a:srgbClr val="000000"/>
                </a:solidFill>
                <a:latin typeface="Calibri"/>
                <a:ea typeface="Calibri"/>
                <a:cs typeface="Calibri"/>
                <a:sym typeface="Calibri"/>
              </a:rPr>
              <a:t>: </a:t>
            </a:r>
            <a:r>
              <a:rPr lang="en-US" sz="1000" dirty="0">
                <a:latin typeface="Calibri"/>
                <a:ea typeface="Calibri"/>
                <a:cs typeface="Calibri"/>
                <a:sym typeface="Calibri"/>
              </a:rPr>
              <a:t>Create an attendance team to monitor and address attendance concerns, Create a Care Team to address student needs </a:t>
            </a:r>
            <a:endParaRPr dirty="0">
              <a:solidFill>
                <a:srgbClr val="000000"/>
              </a:solidFill>
              <a:latin typeface="Arial"/>
              <a:ea typeface="Arial"/>
              <a:cs typeface="Arial"/>
              <a:sym typeface="Arial"/>
            </a:endParaRPr>
          </a:p>
          <a:p>
            <a:pPr>
              <a:spcBef>
                <a:spcPts val="600"/>
              </a:spcBef>
              <a:buClr>
                <a:srgbClr val="000000"/>
              </a:buClr>
              <a:buSzPts val="1000"/>
            </a:pPr>
            <a:r>
              <a:rPr lang="en-US" sz="1000" b="1" dirty="0">
                <a:solidFill>
                  <a:srgbClr val="000000"/>
                </a:solidFill>
                <a:latin typeface="Calibri"/>
                <a:ea typeface="Calibri"/>
                <a:cs typeface="Calibri"/>
                <a:sym typeface="Calibri"/>
              </a:rPr>
              <a:t>: </a:t>
            </a:r>
            <a:r>
              <a:rPr lang="en-US" sz="1000" dirty="0">
                <a:latin typeface="Calibri"/>
                <a:ea typeface="Calibri"/>
                <a:cs typeface="Calibri"/>
                <a:sym typeface="Calibri"/>
              </a:rPr>
              <a:t>Utilize SLC practices and restorative justice with the Counselor to reduce suspensions</a:t>
            </a:r>
            <a:endParaRPr dirty="0">
              <a:solidFill>
                <a:srgbClr val="000000"/>
              </a:solidFill>
              <a:latin typeface="Arial"/>
              <a:ea typeface="Arial"/>
              <a:cs typeface="Arial"/>
              <a:sym typeface="Arial"/>
            </a:endParaRPr>
          </a:p>
        </p:txBody>
      </p:sp>
      <p:sp>
        <p:nvSpPr>
          <p:cNvPr id="331" name="Google Shape;331;p11"/>
          <p:cNvSpPr/>
          <p:nvPr/>
        </p:nvSpPr>
        <p:spPr>
          <a:xfrm>
            <a:off x="6183344" y="4703743"/>
            <a:ext cx="4003500" cy="708000"/>
          </a:xfrm>
          <a:prstGeom prst="rect">
            <a:avLst/>
          </a:prstGeom>
          <a:solidFill>
            <a:srgbClr val="FBE4D4"/>
          </a:solidFill>
          <a:ln>
            <a:noFill/>
          </a:ln>
        </p:spPr>
        <p:txBody>
          <a:bodyPr spcFirstLastPara="1" wrap="square" lIns="91425" tIns="45700" rIns="91425" bIns="45700" anchor="t" anchorCtr="0">
            <a:noAutofit/>
          </a:bodyPr>
          <a:lstStyle/>
          <a:p>
            <a:pPr>
              <a:buClr>
                <a:srgbClr val="000000"/>
              </a:buClr>
              <a:buSzPts val="1000"/>
            </a:pPr>
            <a:r>
              <a:rPr lang="en-US" sz="1000" b="1" dirty="0">
                <a:solidFill>
                  <a:srgbClr val="000000"/>
                </a:solidFill>
                <a:latin typeface="Calibri"/>
                <a:ea typeface="Calibri"/>
                <a:cs typeface="Calibri"/>
                <a:sym typeface="Calibri"/>
              </a:rPr>
              <a:t>: </a:t>
            </a:r>
            <a:r>
              <a:rPr lang="en-US" sz="1000" dirty="0">
                <a:latin typeface="Calibri"/>
                <a:ea typeface="Calibri"/>
                <a:cs typeface="Calibri"/>
                <a:sym typeface="Calibri"/>
              </a:rPr>
              <a:t>Monthly IB training for staff, Professional development individualized around teacher needs in reading and math, training for phonics program (</a:t>
            </a:r>
            <a:r>
              <a:rPr lang="en-US" sz="1000" dirty="0" err="1">
                <a:latin typeface="Calibri"/>
                <a:ea typeface="Calibri"/>
                <a:cs typeface="Calibri"/>
                <a:sym typeface="Calibri"/>
              </a:rPr>
              <a:t>Fundations</a:t>
            </a:r>
            <a:r>
              <a:rPr lang="en-US" sz="1000" dirty="0">
                <a:latin typeface="Calibri"/>
                <a:ea typeface="Calibri"/>
                <a:cs typeface="Calibri"/>
                <a:sym typeface="Calibri"/>
              </a:rPr>
              <a:t>)</a:t>
            </a:r>
          </a:p>
          <a:p>
            <a:pPr>
              <a:buClr>
                <a:srgbClr val="000000"/>
              </a:buClr>
              <a:buSzPts val="1000"/>
            </a:pPr>
            <a:r>
              <a:rPr lang="en-US" sz="1000" dirty="0">
                <a:solidFill>
                  <a:srgbClr val="000000"/>
                </a:solidFill>
                <a:latin typeface="Calibri"/>
                <a:cs typeface="Calibri"/>
                <a:sym typeface="Calibri"/>
              </a:rPr>
              <a:t>Ongoing PD for SEL, restorative practices, and trauma </a:t>
            </a:r>
            <a:endParaRPr dirty="0">
              <a:solidFill>
                <a:srgbClr val="000000"/>
              </a:solidFill>
              <a:latin typeface="Arial"/>
              <a:ea typeface="Arial"/>
              <a:cs typeface="Arial"/>
              <a:sym typeface="Arial"/>
            </a:endParaRPr>
          </a:p>
          <a:p>
            <a:pPr>
              <a:spcBef>
                <a:spcPts val="600"/>
              </a:spcBef>
              <a:buClr>
                <a:schemeClr val="dk1"/>
              </a:buClr>
              <a:buSzPts val="1000"/>
            </a:pPr>
            <a:endParaRPr sz="1000"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
        <p:nvSpPr>
          <p:cNvPr id="332" name="Google Shape;332;p11"/>
          <p:cNvSpPr/>
          <p:nvPr/>
        </p:nvSpPr>
        <p:spPr>
          <a:xfrm>
            <a:off x="6174467" y="5716832"/>
            <a:ext cx="4003500" cy="708000"/>
          </a:xfrm>
          <a:prstGeom prst="rect">
            <a:avLst/>
          </a:prstGeom>
          <a:solidFill>
            <a:srgbClr val="FFF2CC"/>
          </a:solidFill>
          <a:ln>
            <a:noFill/>
          </a:ln>
        </p:spPr>
        <p:txBody>
          <a:bodyPr spcFirstLastPara="1" wrap="square" lIns="91425" tIns="45700" rIns="91425" bIns="45700" anchor="t" anchorCtr="0">
            <a:noAutofit/>
          </a:bodyPr>
          <a:lstStyle/>
          <a:p>
            <a:pPr>
              <a:buClr>
                <a:srgbClr val="000000"/>
              </a:buClr>
              <a:buSzPts val="1000"/>
            </a:pPr>
            <a:r>
              <a:rPr lang="en-US" sz="1000" b="1" dirty="0">
                <a:solidFill>
                  <a:srgbClr val="000000"/>
                </a:solidFill>
                <a:latin typeface="Calibri"/>
                <a:ea typeface="Calibri"/>
                <a:cs typeface="Calibri"/>
                <a:sym typeface="Calibri"/>
              </a:rPr>
              <a:t>: </a:t>
            </a:r>
            <a:r>
              <a:rPr lang="en-US" sz="1000" dirty="0">
                <a:latin typeface="Calibri"/>
                <a:ea typeface="Calibri"/>
                <a:cs typeface="Calibri"/>
                <a:sym typeface="Calibri"/>
              </a:rPr>
              <a:t>Conduct data meetings in PLC, with parents and students. Students will also have goal setting meetings with teachers</a:t>
            </a:r>
          </a:p>
          <a:p>
            <a:pPr>
              <a:buClr>
                <a:srgbClr val="000000"/>
              </a:buClr>
              <a:buSzPts val="1000"/>
            </a:pPr>
            <a:r>
              <a:rPr lang="en-US" sz="1000" dirty="0">
                <a:solidFill>
                  <a:srgbClr val="000000"/>
                </a:solidFill>
                <a:latin typeface="Calibri"/>
                <a:cs typeface="Calibri"/>
                <a:sym typeface="Calibri"/>
              </a:rPr>
              <a:t>--Increase Parent Liaison and Social Worker positions to full time to support the needs of students and parents</a:t>
            </a:r>
            <a:endParaRPr dirty="0">
              <a:solidFill>
                <a:srgbClr val="000000"/>
              </a:solidFill>
              <a:latin typeface="Arial"/>
              <a:ea typeface="Arial"/>
              <a:cs typeface="Arial"/>
              <a:sym typeface="Arial"/>
            </a:endParaRPr>
          </a:p>
          <a:p>
            <a:pPr>
              <a:spcBef>
                <a:spcPts val="600"/>
              </a:spcBef>
              <a:buClr>
                <a:schemeClr val="dk1"/>
              </a:buClr>
              <a:buSzPts val="1000"/>
            </a:pPr>
            <a:endParaRPr sz="1000"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
        <p:nvSpPr>
          <p:cNvPr id="333" name="Google Shape;333;p11"/>
          <p:cNvSpPr txBox="1"/>
          <p:nvPr/>
        </p:nvSpPr>
        <p:spPr>
          <a:xfrm>
            <a:off x="4450620" y="135804"/>
            <a:ext cx="2516260" cy="738633"/>
          </a:xfrm>
          <a:prstGeom prst="rect">
            <a:avLst/>
          </a:prstGeom>
          <a:noFill/>
          <a:ln>
            <a:noFill/>
          </a:ln>
        </p:spPr>
        <p:txBody>
          <a:bodyPr spcFirstLastPara="1" wrap="square" lIns="91425" tIns="91425" rIns="91425" bIns="91425" anchor="t" anchorCtr="0">
            <a:spAutoFit/>
          </a:bodyPr>
          <a:lstStyle/>
          <a:p>
            <a:pPr algn="ctr">
              <a:buClr>
                <a:srgbClr val="000000"/>
              </a:buClr>
              <a:buSzPts val="3500"/>
            </a:pPr>
            <a:r>
              <a:rPr lang="en-US" b="1" dirty="0">
                <a:solidFill>
                  <a:srgbClr val="151515"/>
                </a:solidFill>
                <a:latin typeface="Calibri"/>
                <a:ea typeface="Calibri"/>
                <a:cs typeface="Calibri"/>
                <a:sym typeface="Calibri"/>
              </a:rPr>
              <a:t>West Manor IB World School</a:t>
            </a:r>
            <a:endParaRPr sz="200" dirty="0">
              <a:solidFill>
                <a:srgbClr val="151515"/>
              </a:solidFill>
              <a:latin typeface="Calibri"/>
              <a:ea typeface="Calibri"/>
              <a:cs typeface="Calibri"/>
              <a:sym typeface="Calibri"/>
            </a:endParaRPr>
          </a:p>
        </p:txBody>
      </p:sp>
      <p:sp>
        <p:nvSpPr>
          <p:cNvPr id="334" name="Google Shape;334;p11"/>
          <p:cNvSpPr txBox="1"/>
          <p:nvPr/>
        </p:nvSpPr>
        <p:spPr>
          <a:xfrm>
            <a:off x="1577000" y="300876"/>
            <a:ext cx="1837698" cy="369302"/>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SMART Goals</a:t>
            </a:r>
            <a:endParaRPr sz="200" b="1" i="1">
              <a:solidFill>
                <a:srgbClr val="151515"/>
              </a:solidFill>
              <a:latin typeface="Calibri"/>
              <a:ea typeface="Calibri"/>
              <a:cs typeface="Calibri"/>
              <a:sym typeface="Calibri"/>
            </a:endParaRPr>
          </a:p>
        </p:txBody>
      </p:sp>
      <p:sp>
        <p:nvSpPr>
          <p:cNvPr id="335" name="Google Shape;335;p11"/>
          <p:cNvSpPr txBox="1"/>
          <p:nvPr/>
        </p:nvSpPr>
        <p:spPr>
          <a:xfrm>
            <a:off x="6096003" y="1779539"/>
            <a:ext cx="1837800" cy="3693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School Strategies</a:t>
            </a:r>
            <a:endParaRPr sz="200" b="1" i="1">
              <a:solidFill>
                <a:srgbClr val="151515"/>
              </a:solidFill>
              <a:latin typeface="Calibri"/>
              <a:ea typeface="Calibri"/>
              <a:cs typeface="Calibri"/>
              <a:sym typeface="Calibri"/>
            </a:endParaRPr>
          </a:p>
        </p:txBody>
      </p:sp>
      <p:sp>
        <p:nvSpPr>
          <p:cNvPr id="336" name="Google Shape;336;p11"/>
          <p:cNvSpPr/>
          <p:nvPr/>
        </p:nvSpPr>
        <p:spPr>
          <a:xfrm>
            <a:off x="1656116" y="669034"/>
            <a:ext cx="2418900" cy="1057704"/>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23809"/>
              </a:lnSpc>
              <a:buClr>
                <a:srgbClr val="000000"/>
              </a:buClr>
              <a:buSzPts val="1050"/>
            </a:pPr>
            <a:r>
              <a:rPr lang="en-US" sz="1200" b="1" dirty="0">
                <a:latin typeface="Arial"/>
                <a:ea typeface="Arial"/>
                <a:cs typeface="Arial"/>
                <a:sym typeface="Arial"/>
              </a:rPr>
              <a:t>Increase the </a:t>
            </a:r>
            <a:r>
              <a:rPr lang="en-US" sz="1200" b="1" dirty="0">
                <a:solidFill>
                  <a:srgbClr val="000000"/>
                </a:solidFill>
                <a:latin typeface="Arial"/>
                <a:ea typeface="Arial"/>
                <a:cs typeface="Arial"/>
                <a:sym typeface="Arial"/>
              </a:rPr>
              <a:t>% of </a:t>
            </a:r>
            <a:r>
              <a:rPr lang="en-US" sz="1200" b="1" dirty="0">
                <a:latin typeface="Arial"/>
                <a:ea typeface="Arial"/>
                <a:cs typeface="Arial"/>
                <a:sym typeface="Arial"/>
              </a:rPr>
              <a:t>grades 3-5 </a:t>
            </a:r>
            <a:r>
              <a:rPr lang="en-US" sz="1200" b="1" dirty="0">
                <a:solidFill>
                  <a:srgbClr val="000000"/>
                </a:solidFill>
                <a:latin typeface="Arial"/>
                <a:ea typeface="Arial"/>
                <a:cs typeface="Arial"/>
                <a:sym typeface="Arial"/>
              </a:rPr>
              <a:t>students </a:t>
            </a:r>
            <a:r>
              <a:rPr lang="en-US" sz="1200" b="1" dirty="0">
                <a:latin typeface="Arial"/>
                <a:ea typeface="Arial"/>
                <a:cs typeface="Arial"/>
                <a:sym typeface="Arial"/>
              </a:rPr>
              <a:t>scoring proficient or above on Milestones/ MAP  in </a:t>
            </a:r>
            <a:r>
              <a:rPr lang="en-US" sz="1200" b="1" dirty="0">
                <a:solidFill>
                  <a:srgbClr val="000000"/>
                </a:solidFill>
                <a:latin typeface="Arial"/>
                <a:ea typeface="Arial"/>
                <a:cs typeface="Arial"/>
                <a:sym typeface="Arial"/>
              </a:rPr>
              <a:t> reading by 3% </a:t>
            </a:r>
          </a:p>
        </p:txBody>
      </p:sp>
      <p:sp>
        <p:nvSpPr>
          <p:cNvPr id="337" name="Google Shape;337;p11"/>
          <p:cNvSpPr/>
          <p:nvPr/>
        </p:nvSpPr>
        <p:spPr>
          <a:xfrm>
            <a:off x="4313259" y="805619"/>
            <a:ext cx="2287097" cy="1068493"/>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23809"/>
              </a:lnSpc>
              <a:buClr>
                <a:srgbClr val="000000"/>
              </a:buClr>
              <a:buSzPts val="1050"/>
            </a:pPr>
            <a:r>
              <a:rPr lang="en-US" sz="1200" b="1" dirty="0">
                <a:latin typeface="Arial"/>
                <a:ea typeface="Arial"/>
                <a:cs typeface="Arial"/>
                <a:sym typeface="Arial"/>
              </a:rPr>
              <a:t>Increase the % of grades 3-5 students scoring proficient or above on Milestones/MAP  in math by 3%</a:t>
            </a:r>
            <a:endParaRPr lang="en-US" sz="1200" b="1" dirty="0">
              <a:solidFill>
                <a:srgbClr val="000000"/>
              </a:solidFill>
              <a:latin typeface="Arial"/>
              <a:ea typeface="Arial"/>
              <a:cs typeface="Arial"/>
              <a:sym typeface="Arial"/>
            </a:endParaRPr>
          </a:p>
        </p:txBody>
      </p:sp>
      <p:sp>
        <p:nvSpPr>
          <p:cNvPr id="338" name="Google Shape;338;p11"/>
          <p:cNvSpPr/>
          <p:nvPr/>
        </p:nvSpPr>
        <p:spPr>
          <a:xfrm>
            <a:off x="6735193" y="656058"/>
            <a:ext cx="2155622" cy="1005919"/>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50"/>
            </a:pPr>
            <a:r>
              <a:rPr lang="en-US" sz="1200" b="1" dirty="0"/>
              <a:t>Increase the percentage of students with 10 or less absences by 3%</a:t>
            </a:r>
            <a:endParaRPr lang="en-US" dirty="0"/>
          </a:p>
        </p:txBody>
      </p:sp>
      <p:sp>
        <p:nvSpPr>
          <p:cNvPr id="339" name="Google Shape;339;p11"/>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r">
              <a:buClr>
                <a:srgbClr val="000000"/>
              </a:buClr>
              <a:buSzPts val="1200"/>
            </a:pPr>
            <a:fld id="{00000000-1234-1234-1234-123412341234}" type="slidenum">
              <a:rPr lang="en-US" smtClean="0"/>
              <a:pPr algn="r">
                <a:buClr>
                  <a:srgbClr val="000000"/>
                </a:buClr>
                <a:buSzPts val="1200"/>
              </a:pPr>
              <a:t>8</a:t>
            </a:fld>
            <a:endParaRPr sz="1000">
              <a:solidFill>
                <a:srgbClr val="000000"/>
              </a:solidFill>
              <a:latin typeface="Verdana"/>
              <a:ea typeface="Verdana"/>
              <a:cs typeface="Verdana"/>
              <a:sym typeface="Verdana"/>
            </a:endParaRPr>
          </a:p>
        </p:txBody>
      </p:sp>
      <p:sp>
        <p:nvSpPr>
          <p:cNvPr id="341" name="Google Shape;341;p11"/>
          <p:cNvSpPr txBox="1"/>
          <p:nvPr/>
        </p:nvSpPr>
        <p:spPr>
          <a:xfrm>
            <a:off x="3526923" y="1808080"/>
            <a:ext cx="1837800" cy="3693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School Strategic Priorities</a:t>
            </a:r>
            <a:endParaRPr sz="200" b="1" i="1">
              <a:solidFill>
                <a:srgbClr val="151515"/>
              </a:solidFill>
              <a:latin typeface="Calibri"/>
              <a:ea typeface="Calibri"/>
              <a:cs typeface="Calibri"/>
              <a:sym typeface="Calibri"/>
            </a:endParaRPr>
          </a:p>
        </p:txBody>
      </p:sp>
      <p:sp>
        <p:nvSpPr>
          <p:cNvPr id="342" name="Google Shape;342;p11"/>
          <p:cNvSpPr/>
          <p:nvPr/>
        </p:nvSpPr>
        <p:spPr>
          <a:xfrm>
            <a:off x="3496461" y="2477394"/>
            <a:ext cx="2418900" cy="1092566"/>
          </a:xfrm>
          <a:prstGeom prst="rect">
            <a:avLst/>
          </a:prstGeom>
          <a:noFill/>
          <a:ln>
            <a:noFill/>
          </a:ln>
        </p:spPr>
        <p:txBody>
          <a:bodyPr spcFirstLastPara="1" wrap="square" lIns="91425" tIns="45700" rIns="91425" bIns="45700" anchor="t" anchorCtr="0">
            <a:spAutoFit/>
          </a:bodyPr>
          <a:lstStyle/>
          <a:p>
            <a:pPr>
              <a:spcBef>
                <a:spcPts val="600"/>
              </a:spcBef>
              <a:buClr>
                <a:srgbClr val="000000"/>
              </a:buClr>
              <a:buSzPts val="1000"/>
            </a:pPr>
            <a:r>
              <a:rPr lang="en-US" sz="1000" b="1" dirty="0">
                <a:latin typeface="Calibri"/>
                <a:ea typeface="Calibri"/>
                <a:cs typeface="Calibri"/>
                <a:sym typeface="Calibri"/>
              </a:rPr>
              <a:t>1.Increase student phonic awareness and create early readers</a:t>
            </a:r>
          </a:p>
          <a:p>
            <a:pPr>
              <a:spcBef>
                <a:spcPts val="600"/>
              </a:spcBef>
              <a:buClr>
                <a:srgbClr val="000000"/>
              </a:buClr>
              <a:buSzPts val="1000"/>
            </a:pPr>
            <a:r>
              <a:rPr lang="en-US" sz="1000" b="1" dirty="0">
                <a:solidFill>
                  <a:srgbClr val="000000"/>
                </a:solidFill>
                <a:latin typeface="Calibri"/>
                <a:ea typeface="Calibri"/>
                <a:cs typeface="Calibri"/>
                <a:sym typeface="Calibri"/>
              </a:rPr>
              <a:t>2  Increase student knowledge in numbers and operations domain</a:t>
            </a:r>
          </a:p>
          <a:p>
            <a:pPr>
              <a:spcBef>
                <a:spcPts val="600"/>
              </a:spcBef>
              <a:buClr>
                <a:srgbClr val="000000"/>
              </a:buClr>
              <a:buSzPts val="1000"/>
            </a:pPr>
            <a:r>
              <a:rPr lang="en-US" sz="1000" b="1" dirty="0">
                <a:latin typeface="Calibri"/>
                <a:ea typeface="Calibri"/>
                <a:cs typeface="Calibri"/>
                <a:sym typeface="Calibri"/>
              </a:rPr>
              <a:t>3. Increase student multiplication skills </a:t>
            </a:r>
            <a:endParaRPr sz="1000" b="1" dirty="0">
              <a:solidFill>
                <a:srgbClr val="000000"/>
              </a:solidFill>
              <a:latin typeface="Calibri"/>
              <a:ea typeface="Calibri"/>
              <a:cs typeface="Calibri"/>
              <a:sym typeface="Calibri"/>
            </a:endParaRPr>
          </a:p>
        </p:txBody>
      </p:sp>
      <p:sp>
        <p:nvSpPr>
          <p:cNvPr id="343" name="Google Shape;343;p11"/>
          <p:cNvSpPr/>
          <p:nvPr/>
        </p:nvSpPr>
        <p:spPr>
          <a:xfrm>
            <a:off x="3496398" y="3628672"/>
            <a:ext cx="2418900" cy="938678"/>
          </a:xfrm>
          <a:prstGeom prst="rect">
            <a:avLst/>
          </a:prstGeom>
          <a:noFill/>
          <a:ln>
            <a:noFill/>
          </a:ln>
        </p:spPr>
        <p:txBody>
          <a:bodyPr spcFirstLastPara="1" wrap="square" lIns="91425" tIns="45700" rIns="91425" bIns="45700" anchor="t" anchorCtr="0">
            <a:spAutoFit/>
          </a:bodyPr>
          <a:lstStyle/>
          <a:p>
            <a:pPr marL="228600" indent="-228600">
              <a:spcBef>
                <a:spcPts val="600"/>
              </a:spcBef>
              <a:buClr>
                <a:srgbClr val="000000"/>
              </a:buClr>
              <a:buSzPts val="1000"/>
              <a:buFont typeface="Calibri"/>
              <a:buAutoNum type="arabicPeriod" startAt="4"/>
            </a:pPr>
            <a:r>
              <a:rPr lang="en-US" sz="1000" b="1" dirty="0">
                <a:solidFill>
                  <a:srgbClr val="000000"/>
                </a:solidFill>
                <a:latin typeface="Calibri"/>
                <a:ea typeface="Calibri"/>
                <a:cs typeface="Calibri"/>
                <a:sym typeface="Calibri"/>
              </a:rPr>
              <a:t> Increase student attendance and decrease suspension rate </a:t>
            </a:r>
            <a:endParaRPr sz="1000" b="1" dirty="0">
              <a:solidFill>
                <a:srgbClr val="000000"/>
              </a:solidFill>
              <a:latin typeface="Calibri"/>
              <a:ea typeface="Calibri"/>
              <a:cs typeface="Calibri"/>
              <a:sym typeface="Calibri"/>
            </a:endParaRPr>
          </a:p>
          <a:p>
            <a:pPr>
              <a:spcBef>
                <a:spcPts val="600"/>
              </a:spcBef>
              <a:buClr>
                <a:schemeClr val="dk1"/>
              </a:buClr>
              <a:buSzPts val="1000"/>
            </a:pPr>
            <a:endParaRPr sz="1000" b="1"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
        <p:nvSpPr>
          <p:cNvPr id="344" name="Google Shape;344;p11"/>
          <p:cNvSpPr/>
          <p:nvPr/>
        </p:nvSpPr>
        <p:spPr>
          <a:xfrm>
            <a:off x="3491022" y="4728544"/>
            <a:ext cx="2418900" cy="1246455"/>
          </a:xfrm>
          <a:prstGeom prst="rect">
            <a:avLst/>
          </a:prstGeom>
          <a:noFill/>
          <a:ln>
            <a:noFill/>
          </a:ln>
        </p:spPr>
        <p:txBody>
          <a:bodyPr spcFirstLastPara="1" wrap="square" lIns="91425" tIns="45700" rIns="91425" bIns="45700" anchor="t" anchorCtr="0">
            <a:spAutoFit/>
          </a:bodyPr>
          <a:lstStyle/>
          <a:p>
            <a:pPr marL="228600" indent="-228600">
              <a:buClr>
                <a:srgbClr val="000000"/>
              </a:buClr>
              <a:buSzPts val="1000"/>
              <a:buFont typeface="Calibri"/>
              <a:buAutoNum type="arabicPeriod" startAt="6"/>
            </a:pPr>
            <a:r>
              <a:rPr lang="en-US" sz="1000" b="1" dirty="0">
                <a:latin typeface="Calibri"/>
                <a:ea typeface="Calibri"/>
                <a:cs typeface="Calibri"/>
                <a:sym typeface="Calibri"/>
              </a:rPr>
              <a:t>Increasing Teacher knowledge of Standards</a:t>
            </a:r>
            <a:r>
              <a:rPr lang="en-US" sz="1000" b="1" dirty="0">
                <a:solidFill>
                  <a:srgbClr val="000000"/>
                </a:solidFill>
                <a:latin typeface="Calibri"/>
                <a:ea typeface="Calibri"/>
                <a:cs typeface="Calibri"/>
                <a:sym typeface="Calibri"/>
              </a:rPr>
              <a:t> </a:t>
            </a:r>
            <a:endParaRPr dirty="0">
              <a:solidFill>
                <a:srgbClr val="000000"/>
              </a:solidFill>
              <a:latin typeface="Arial"/>
              <a:ea typeface="Arial"/>
              <a:cs typeface="Arial"/>
              <a:sym typeface="Arial"/>
            </a:endParaRPr>
          </a:p>
          <a:p>
            <a:pPr marL="228600" indent="-228600">
              <a:spcBef>
                <a:spcPts val="600"/>
              </a:spcBef>
              <a:buClr>
                <a:srgbClr val="000000"/>
              </a:buClr>
              <a:buSzPts val="1000"/>
              <a:buFont typeface="Calibri"/>
              <a:buAutoNum type="arabicPeriod" startAt="6"/>
            </a:pPr>
            <a:r>
              <a:rPr lang="en-US" sz="1000" b="1" dirty="0">
                <a:solidFill>
                  <a:srgbClr val="000000"/>
                </a:solidFill>
                <a:latin typeface="Calibri"/>
                <a:ea typeface="Calibri"/>
                <a:cs typeface="Calibri"/>
                <a:sym typeface="Calibri"/>
              </a:rPr>
              <a:t> Increase Teacher knowledge of IB Program</a:t>
            </a: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dirty="0">
              <a:solidFill>
                <a:srgbClr val="000000"/>
              </a:solidFill>
              <a:latin typeface="Calibri"/>
              <a:ea typeface="Calibri"/>
              <a:cs typeface="Calibri"/>
              <a:sym typeface="Calibri"/>
            </a:endParaRPr>
          </a:p>
        </p:txBody>
      </p:sp>
      <p:sp>
        <p:nvSpPr>
          <p:cNvPr id="345" name="Google Shape;345;p11"/>
          <p:cNvSpPr txBox="1"/>
          <p:nvPr/>
        </p:nvSpPr>
        <p:spPr>
          <a:xfrm>
            <a:off x="1516899" y="119894"/>
            <a:ext cx="1837698" cy="369302"/>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dirty="0">
                <a:solidFill>
                  <a:srgbClr val="151515"/>
                </a:solidFill>
                <a:latin typeface="Calibri"/>
                <a:ea typeface="Calibri"/>
                <a:cs typeface="Calibri"/>
                <a:sym typeface="Calibri"/>
              </a:rPr>
              <a:t>Mission</a:t>
            </a:r>
            <a:endParaRPr lang="en-US" sz="200" b="1" i="1" dirty="0">
              <a:solidFill>
                <a:srgbClr val="151515"/>
              </a:solidFill>
              <a:latin typeface="Calibri"/>
              <a:ea typeface="Calibri"/>
              <a:cs typeface="Calibri"/>
              <a:sym typeface="Calibri"/>
            </a:endParaRPr>
          </a:p>
        </p:txBody>
      </p:sp>
      <p:sp>
        <p:nvSpPr>
          <p:cNvPr id="346" name="Google Shape;346;p11"/>
          <p:cNvSpPr txBox="1"/>
          <p:nvPr/>
        </p:nvSpPr>
        <p:spPr>
          <a:xfrm>
            <a:off x="7741381" y="204255"/>
            <a:ext cx="1837698" cy="369302"/>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Vision</a:t>
            </a:r>
            <a:endParaRPr sz="200" b="1" i="1">
              <a:solidFill>
                <a:srgbClr val="151515"/>
              </a:solidFill>
              <a:latin typeface="Calibri"/>
              <a:ea typeface="Calibri"/>
              <a:cs typeface="Calibri"/>
              <a:sym typeface="Calibri"/>
            </a:endParaRPr>
          </a:p>
        </p:txBody>
      </p:sp>
      <p:sp>
        <p:nvSpPr>
          <p:cNvPr id="347" name="Google Shape;347;p11"/>
          <p:cNvSpPr/>
          <p:nvPr/>
        </p:nvSpPr>
        <p:spPr>
          <a:xfrm>
            <a:off x="1577000" y="2401200"/>
            <a:ext cx="1837800" cy="938700"/>
          </a:xfrm>
          <a:prstGeom prst="rect">
            <a:avLst/>
          </a:prstGeom>
          <a:solidFill>
            <a:srgbClr val="6A6A6A"/>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100"/>
            </a:pPr>
            <a:r>
              <a:rPr lang="en-US" sz="1100" b="1">
                <a:solidFill>
                  <a:schemeClr val="lt1"/>
                </a:solidFill>
                <a:latin typeface="Calibri"/>
                <a:ea typeface="Calibri"/>
                <a:cs typeface="Calibri"/>
                <a:sym typeface="Calibri"/>
              </a:rPr>
              <a:t>Fostering Academic Excellence for All</a:t>
            </a:r>
            <a:endParaRPr sz="1100" b="1">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Data</a:t>
            </a:r>
            <a:endParaRPr sz="900">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Curriculum &amp; Instruction</a:t>
            </a:r>
            <a:endParaRPr sz="900">
              <a:solidFill>
                <a:schemeClr val="lt1"/>
              </a:solidFill>
              <a:latin typeface="Calibri"/>
              <a:ea typeface="Calibri"/>
              <a:cs typeface="Calibri"/>
              <a:sym typeface="Calibri"/>
            </a:endParaRPr>
          </a:p>
          <a:p>
            <a:pPr algn="ctr">
              <a:buClr>
                <a:schemeClr val="lt1"/>
              </a:buClr>
              <a:buSzPts val="4000"/>
            </a:pPr>
            <a:r>
              <a:rPr lang="en-US" sz="900">
                <a:solidFill>
                  <a:schemeClr val="lt1"/>
                </a:solidFill>
                <a:latin typeface="Calibri"/>
                <a:ea typeface="Calibri"/>
                <a:cs typeface="Calibri"/>
                <a:sym typeface="Calibri"/>
              </a:rPr>
              <a:t>Signature Program</a:t>
            </a:r>
            <a:endParaRPr sz="900">
              <a:solidFill>
                <a:schemeClr val="lt1"/>
              </a:solidFill>
              <a:latin typeface="Calibri"/>
              <a:ea typeface="Calibri"/>
              <a:cs typeface="Calibri"/>
              <a:sym typeface="Calibri"/>
            </a:endParaRPr>
          </a:p>
        </p:txBody>
      </p:sp>
      <p:sp>
        <p:nvSpPr>
          <p:cNvPr id="348" name="Google Shape;348;p11"/>
          <p:cNvSpPr/>
          <p:nvPr/>
        </p:nvSpPr>
        <p:spPr>
          <a:xfrm>
            <a:off x="1577000" y="3616050"/>
            <a:ext cx="1837800" cy="780300"/>
          </a:xfrm>
          <a:prstGeom prst="rect">
            <a:avLst/>
          </a:prstGeom>
          <a:solidFill>
            <a:srgbClr val="006FA9"/>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200"/>
            </a:pPr>
            <a:r>
              <a:rPr lang="en-US" sz="1200" b="1">
                <a:solidFill>
                  <a:schemeClr val="lt1"/>
                </a:solidFill>
                <a:latin typeface="Calibri"/>
                <a:ea typeface="Calibri"/>
                <a:cs typeface="Calibri"/>
                <a:sym typeface="Calibri"/>
              </a:rPr>
              <a:t>Building a Culture of Student Support</a:t>
            </a:r>
            <a:endParaRPr sz="1100" b="1">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Whole Child &amp; Intervention</a:t>
            </a:r>
            <a:endParaRPr sz="900">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Personalized Learning</a:t>
            </a:r>
            <a:endParaRPr sz="900">
              <a:solidFill>
                <a:schemeClr val="lt1"/>
              </a:solidFill>
              <a:latin typeface="Calibri"/>
              <a:ea typeface="Calibri"/>
              <a:cs typeface="Calibri"/>
              <a:sym typeface="Calibri"/>
            </a:endParaRPr>
          </a:p>
        </p:txBody>
      </p:sp>
      <p:sp>
        <p:nvSpPr>
          <p:cNvPr id="349" name="Google Shape;349;p11"/>
          <p:cNvSpPr/>
          <p:nvPr/>
        </p:nvSpPr>
        <p:spPr>
          <a:xfrm>
            <a:off x="1577013" y="4643575"/>
            <a:ext cx="1837800" cy="780300"/>
          </a:xfrm>
          <a:prstGeom prst="rect">
            <a:avLst/>
          </a:prstGeom>
          <a:solidFill>
            <a:srgbClr val="DF6A35"/>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200"/>
            </a:pPr>
            <a:r>
              <a:rPr lang="en-US" sz="1200" b="1">
                <a:solidFill>
                  <a:schemeClr val="lt1"/>
                </a:solidFill>
                <a:latin typeface="Calibri"/>
                <a:ea typeface="Calibri"/>
                <a:cs typeface="Calibri"/>
                <a:sym typeface="Calibri"/>
              </a:rPr>
              <a:t>Equipping &amp; Empowering Leaders &amp; Staff</a:t>
            </a:r>
            <a:endParaRPr sz="1200" b="1">
              <a:solidFill>
                <a:schemeClr val="lt1"/>
              </a:solidFill>
              <a:latin typeface="Calibri"/>
              <a:ea typeface="Calibri"/>
              <a:cs typeface="Calibri"/>
              <a:sym typeface="Calibri"/>
            </a:endParaRPr>
          </a:p>
          <a:p>
            <a:pPr marL="171446" algn="ctr">
              <a:buClr>
                <a:schemeClr val="dk1"/>
              </a:buClr>
              <a:buSzPts val="900"/>
            </a:pPr>
            <a:r>
              <a:rPr lang="en-US" sz="900">
                <a:solidFill>
                  <a:schemeClr val="lt1"/>
                </a:solidFill>
                <a:latin typeface="Calibri"/>
                <a:ea typeface="Calibri"/>
                <a:cs typeface="Calibri"/>
                <a:sym typeface="Calibri"/>
              </a:rPr>
              <a:t>Strategic Staff Support</a:t>
            </a:r>
            <a:endParaRPr sz="900">
              <a:solidFill>
                <a:schemeClr val="lt1"/>
              </a:solidFill>
              <a:latin typeface="Calibri"/>
              <a:ea typeface="Calibri"/>
              <a:cs typeface="Calibri"/>
              <a:sym typeface="Calibri"/>
            </a:endParaRPr>
          </a:p>
          <a:p>
            <a:pPr marL="171446" algn="ctr">
              <a:buClr>
                <a:schemeClr val="dk1"/>
              </a:buClr>
              <a:buSzPts val="900"/>
            </a:pPr>
            <a:r>
              <a:rPr lang="en-US" sz="900">
                <a:solidFill>
                  <a:schemeClr val="lt1"/>
                </a:solidFill>
                <a:latin typeface="Calibri"/>
                <a:ea typeface="Calibri"/>
                <a:cs typeface="Calibri"/>
                <a:sym typeface="Calibri"/>
              </a:rPr>
              <a:t>Equitable Resource Allocation</a:t>
            </a:r>
            <a:endParaRPr sz="900">
              <a:solidFill>
                <a:schemeClr val="lt1"/>
              </a:solidFill>
              <a:latin typeface="Calibri"/>
              <a:ea typeface="Calibri"/>
              <a:cs typeface="Calibri"/>
              <a:sym typeface="Calibri"/>
            </a:endParaRPr>
          </a:p>
        </p:txBody>
      </p:sp>
      <p:sp>
        <p:nvSpPr>
          <p:cNvPr id="350" name="Google Shape;350;p11"/>
          <p:cNvSpPr/>
          <p:nvPr/>
        </p:nvSpPr>
        <p:spPr>
          <a:xfrm>
            <a:off x="1577013" y="5680663"/>
            <a:ext cx="1837800" cy="780300"/>
          </a:xfrm>
          <a:prstGeom prst="rect">
            <a:avLst/>
          </a:prstGeom>
          <a:solidFill>
            <a:srgbClr val="BF9000"/>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200"/>
            </a:pPr>
            <a:r>
              <a:rPr lang="en-US" sz="1200" b="1" dirty="0">
                <a:solidFill>
                  <a:schemeClr val="lt1"/>
                </a:solidFill>
                <a:latin typeface="Calibri"/>
                <a:ea typeface="Calibri"/>
                <a:cs typeface="Calibri"/>
                <a:sym typeface="Calibri"/>
              </a:rPr>
              <a:t>Creating a System of School Support</a:t>
            </a:r>
            <a:endParaRPr sz="1200" b="1" dirty="0">
              <a:solidFill>
                <a:schemeClr val="lt1"/>
              </a:solidFill>
              <a:latin typeface="Calibri"/>
              <a:ea typeface="Calibri"/>
              <a:cs typeface="Calibri"/>
              <a:sym typeface="Calibri"/>
            </a:endParaRPr>
          </a:p>
          <a:p>
            <a:pPr marL="171446" algn="ctr"/>
            <a:r>
              <a:rPr lang="en-US" sz="900">
                <a:solidFill>
                  <a:schemeClr val="lt1"/>
                </a:solidFill>
                <a:latin typeface="Calibri"/>
                <a:ea typeface="Calibri"/>
                <a:cs typeface="Calibri"/>
                <a:sym typeface="Calibri"/>
              </a:rPr>
              <a:t>Collective Action, Engagement &amp; Empowerment</a:t>
            </a:r>
            <a:endParaRPr lang="en-US" sz="900" dirty="0">
              <a:solidFill>
                <a:schemeClr val="lt1"/>
              </a:solidFill>
              <a:latin typeface="Calibri"/>
              <a:ea typeface="Calibri"/>
              <a:cs typeface="Calibri"/>
              <a:sym typeface="Calibri"/>
            </a:endParaRPr>
          </a:p>
        </p:txBody>
      </p:sp>
      <p:sp>
        <p:nvSpPr>
          <p:cNvPr id="351" name="Google Shape;351;p11"/>
          <p:cNvSpPr/>
          <p:nvPr/>
        </p:nvSpPr>
        <p:spPr>
          <a:xfrm>
            <a:off x="3506997" y="5828424"/>
            <a:ext cx="2418900" cy="1246455"/>
          </a:xfrm>
          <a:prstGeom prst="rect">
            <a:avLst/>
          </a:prstGeom>
          <a:noFill/>
          <a:ln>
            <a:noFill/>
          </a:ln>
        </p:spPr>
        <p:txBody>
          <a:bodyPr spcFirstLastPara="1" wrap="square" lIns="91425" tIns="45700" rIns="91425" bIns="45700" anchor="t" anchorCtr="0">
            <a:spAutoFit/>
          </a:bodyPr>
          <a:lstStyle/>
          <a:p>
            <a:pPr marL="228600" indent="-228600">
              <a:buClr>
                <a:srgbClr val="000000"/>
              </a:buClr>
              <a:buSzPts val="1000"/>
              <a:buFont typeface="Calibri"/>
              <a:buAutoNum type="arabicPeriod" startAt="8"/>
            </a:pPr>
            <a:r>
              <a:rPr lang="en-US" sz="1000" b="1" dirty="0">
                <a:solidFill>
                  <a:srgbClr val="000000"/>
                </a:solidFill>
                <a:latin typeface="Calibri"/>
                <a:ea typeface="Calibri"/>
                <a:cs typeface="Calibri"/>
                <a:sym typeface="Calibri"/>
              </a:rPr>
              <a:t> Improve stakeholder knowledge of school data and how to assist</a:t>
            </a:r>
            <a:endParaRPr dirty="0">
              <a:solidFill>
                <a:srgbClr val="000000"/>
              </a:solidFill>
              <a:latin typeface="Arial"/>
              <a:ea typeface="Arial"/>
              <a:cs typeface="Arial"/>
              <a:sym typeface="Arial"/>
            </a:endParaRPr>
          </a:p>
          <a:p>
            <a:pPr marL="228600" indent="-228600">
              <a:spcBef>
                <a:spcPts val="600"/>
              </a:spcBef>
              <a:buClr>
                <a:srgbClr val="000000"/>
              </a:buClr>
              <a:buSzPts val="1000"/>
              <a:buFont typeface="Calibri"/>
              <a:buAutoNum type="arabicPeriod" startAt="8"/>
            </a:pPr>
            <a:r>
              <a:rPr lang="en-US" sz="1000" b="1" dirty="0">
                <a:solidFill>
                  <a:srgbClr val="000000"/>
                </a:solidFill>
                <a:latin typeface="Calibri"/>
                <a:ea typeface="Calibri"/>
                <a:cs typeface="Calibri"/>
                <a:sym typeface="Calibri"/>
              </a:rPr>
              <a:t> Provide support to students and stakeholders in need</a:t>
            </a: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dirty="0">
              <a:solidFill>
                <a:srgbClr val="000000"/>
              </a:solidFill>
              <a:latin typeface="Calibri"/>
              <a:ea typeface="Calibri"/>
              <a:cs typeface="Calibri"/>
              <a:sym typeface="Calibri"/>
            </a:endParaRPr>
          </a:p>
        </p:txBody>
      </p:sp>
      <p:sp>
        <p:nvSpPr>
          <p:cNvPr id="26" name="Google Shape;343;p11">
            <a:extLst>
              <a:ext uri="{FF2B5EF4-FFF2-40B4-BE49-F238E27FC236}">
                <a16:creationId xmlns:a16="http://schemas.microsoft.com/office/drawing/2014/main" id="{B0CD03E8-32BA-4663-9300-879DF6A5004B}"/>
              </a:ext>
            </a:extLst>
          </p:cNvPr>
          <p:cNvSpPr/>
          <p:nvPr/>
        </p:nvSpPr>
        <p:spPr>
          <a:xfrm>
            <a:off x="3491022" y="2357219"/>
            <a:ext cx="2418900" cy="1477287"/>
          </a:xfrm>
          <a:prstGeom prst="rect">
            <a:avLst/>
          </a:prstGeom>
          <a:noFill/>
          <a:ln>
            <a:noFill/>
          </a:ln>
        </p:spPr>
        <p:txBody>
          <a:bodyPr spcFirstLastPara="1" wrap="square" lIns="91425" tIns="45700" rIns="91425" bIns="45700" anchor="t" anchorCtr="0">
            <a:spAutoFit/>
          </a:bodyPr>
          <a:lstStyle/>
          <a:p>
            <a:pPr>
              <a:spcBef>
                <a:spcPts val="600"/>
              </a:spcBef>
              <a:buClr>
                <a:srgbClr val="000000"/>
              </a:buClr>
              <a:buSzPts val="1000"/>
            </a:pPr>
            <a:endParaRPr lang="en-US" sz="1000" b="1" dirty="0">
              <a:solidFill>
                <a:srgbClr val="000000"/>
              </a:solidFill>
              <a:latin typeface="Calibri"/>
              <a:ea typeface="Calibri"/>
              <a:cs typeface="Calibri"/>
              <a:sym typeface="Calibri"/>
            </a:endParaRPr>
          </a:p>
          <a:p>
            <a:pPr>
              <a:spcBef>
                <a:spcPts val="600"/>
              </a:spcBef>
              <a:buClr>
                <a:srgbClr val="000000"/>
              </a:buClr>
              <a:buSzPts val="1000"/>
            </a:pPr>
            <a:endParaRPr lang="en-US" sz="1000" b="1" dirty="0">
              <a:latin typeface="Calibri"/>
              <a:ea typeface="Calibri"/>
              <a:cs typeface="Calibri"/>
              <a:sym typeface="Calibri"/>
            </a:endParaRPr>
          </a:p>
          <a:p>
            <a:pPr>
              <a:spcBef>
                <a:spcPts val="600"/>
              </a:spcBef>
              <a:buClr>
                <a:srgbClr val="000000"/>
              </a:buClr>
              <a:buSzPts val="1000"/>
            </a:pPr>
            <a:endParaRPr lang="en-US" sz="1000" b="1" dirty="0">
              <a:solidFill>
                <a:srgbClr val="000000"/>
              </a:solidFill>
              <a:latin typeface="Calibri"/>
              <a:ea typeface="Calibri"/>
              <a:cs typeface="Calibri"/>
              <a:sym typeface="Calibri"/>
            </a:endParaRPr>
          </a:p>
          <a:p>
            <a:pPr>
              <a:spcBef>
                <a:spcPts val="600"/>
              </a:spcBef>
              <a:buClr>
                <a:srgbClr val="000000"/>
              </a:buClr>
              <a:buSzPts val="1000"/>
            </a:pPr>
            <a:r>
              <a:rPr lang="en-US" sz="1000" b="1" dirty="0">
                <a:solidFill>
                  <a:srgbClr val="000000"/>
                </a:solidFill>
                <a:latin typeface="Calibri"/>
                <a:ea typeface="Calibri"/>
                <a:cs typeface="Calibri"/>
                <a:sym typeface="Calibri"/>
              </a:rPr>
              <a:t> </a:t>
            </a:r>
            <a:endParaRPr sz="1000" b="1" dirty="0">
              <a:solidFill>
                <a:srgbClr val="000000"/>
              </a:solidFill>
              <a:latin typeface="Calibri"/>
              <a:ea typeface="Calibri"/>
              <a:cs typeface="Calibri"/>
              <a:sym typeface="Calibri"/>
            </a:endParaRPr>
          </a:p>
          <a:p>
            <a:pPr>
              <a:spcBef>
                <a:spcPts val="600"/>
              </a:spcBef>
              <a:buClr>
                <a:schemeClr val="dk1"/>
              </a:buClr>
              <a:buSzPts val="1000"/>
            </a:pPr>
            <a:endParaRPr sz="1000" b="1"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1575274" y="261258"/>
            <a:ext cx="6217066" cy="192913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defTabSz="685800">
              <a:defRPr/>
            </a:pPr>
            <a:r>
              <a:rPr lang="en-US" sz="4500" dirty="0">
                <a:solidFill>
                  <a:srgbClr val="D47B22"/>
                </a:solidFill>
                <a:latin typeface="Tenorite"/>
              </a:rPr>
              <a:t>Strategic Plan</a:t>
            </a:r>
          </a:p>
          <a:p>
            <a:pPr algn="ctr" defTabSz="685800">
              <a:defRPr/>
            </a:pPr>
            <a:r>
              <a:rPr lang="en-US" sz="4500" dirty="0">
                <a:solidFill>
                  <a:srgbClr val="D47B22"/>
                </a:solidFill>
                <a:latin typeface="Tenorite"/>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1876513" y="2465996"/>
            <a:ext cx="5614586" cy="300082"/>
          </a:xfrm>
          <a:prstGeom prst="rect">
            <a:avLst/>
          </a:prstGeom>
          <a:noFill/>
        </p:spPr>
        <p:txBody>
          <a:bodyPr wrap="square" rtlCol="0">
            <a:spAutoFit/>
          </a:bodyPr>
          <a:lstStyle/>
          <a:p>
            <a:pPr marL="257175" indent="-257175" defTabSz="685800">
              <a:buFont typeface="+mj-lt"/>
              <a:buAutoNum type="arabicPeriod"/>
              <a:defRPr/>
            </a:pPr>
            <a:endParaRPr lang="en-US" sz="1350" b="1">
              <a:solidFill>
                <a:prstClr val="black"/>
              </a:solidFill>
              <a:latin typeface="Tenorite"/>
            </a:endParaRPr>
          </a:p>
        </p:txBody>
      </p:sp>
      <p:sp>
        <p:nvSpPr>
          <p:cNvPr id="2" name="TextBox 1">
            <a:extLst>
              <a:ext uri="{FF2B5EF4-FFF2-40B4-BE49-F238E27FC236}">
                <a16:creationId xmlns:a16="http://schemas.microsoft.com/office/drawing/2014/main" id="{CC0C8B02-3910-1291-098C-2B2D7DFD639C}"/>
              </a:ext>
            </a:extLst>
          </p:cNvPr>
          <p:cNvSpPr txBox="1"/>
          <p:nvPr/>
        </p:nvSpPr>
        <p:spPr>
          <a:xfrm>
            <a:off x="2537926" y="2188997"/>
            <a:ext cx="4546854" cy="300082"/>
          </a:xfrm>
          <a:prstGeom prst="rect">
            <a:avLst/>
          </a:prstGeom>
          <a:noFill/>
        </p:spPr>
        <p:txBody>
          <a:bodyPr wrap="square" rtlCol="0">
            <a:spAutoFit/>
          </a:bodyPr>
          <a:lstStyle/>
          <a:p>
            <a:pPr algn="ctr" defTabSz="685800">
              <a:defRPr/>
            </a:pPr>
            <a:r>
              <a:rPr lang="en-US" sz="1350">
                <a:solidFill>
                  <a:prstClr val="black"/>
                </a:solidFill>
                <a:latin typeface="Tenorite"/>
              </a:rPr>
              <a:t>Insert the school’s priorities from Higher to Lower</a:t>
            </a:r>
          </a:p>
        </p:txBody>
      </p:sp>
      <p:sp>
        <p:nvSpPr>
          <p:cNvPr id="3" name="TextBox 2">
            <a:extLst>
              <a:ext uri="{FF2B5EF4-FFF2-40B4-BE49-F238E27FC236}">
                <a16:creationId xmlns:a16="http://schemas.microsoft.com/office/drawing/2014/main" id="{4952E0AB-8808-4E3B-A7F0-F54619698A17}"/>
              </a:ext>
            </a:extLst>
          </p:cNvPr>
          <p:cNvSpPr txBox="1"/>
          <p:nvPr/>
        </p:nvSpPr>
        <p:spPr>
          <a:xfrm>
            <a:off x="2381737" y="2741599"/>
            <a:ext cx="5244254" cy="3285515"/>
          </a:xfrm>
          <a:prstGeom prst="rect">
            <a:avLst/>
          </a:prstGeom>
          <a:noFill/>
        </p:spPr>
        <p:txBody>
          <a:bodyPr wrap="square" rtlCol="0">
            <a:spAutoFit/>
          </a:bodyPr>
          <a:lstStyle/>
          <a:p>
            <a:pPr>
              <a:spcBef>
                <a:spcPts val="600"/>
              </a:spcBef>
              <a:buClr>
                <a:srgbClr val="000000"/>
              </a:buClr>
              <a:buSzPts val="1000"/>
            </a:pPr>
            <a:r>
              <a:rPr lang="en-US" sz="1400" b="1" dirty="0">
                <a:latin typeface="Calibri"/>
                <a:ea typeface="Calibri"/>
                <a:cs typeface="Calibri"/>
                <a:sym typeface="Calibri"/>
              </a:rPr>
              <a:t>1.Increase student phonic awareness and create early readers</a:t>
            </a:r>
          </a:p>
          <a:p>
            <a:pPr>
              <a:spcBef>
                <a:spcPts val="600"/>
              </a:spcBef>
              <a:buClr>
                <a:srgbClr val="000000"/>
              </a:buClr>
              <a:buSzPts val="1000"/>
            </a:pPr>
            <a:r>
              <a:rPr lang="en-US" sz="1400" b="1" dirty="0">
                <a:solidFill>
                  <a:srgbClr val="000000"/>
                </a:solidFill>
                <a:latin typeface="Calibri"/>
                <a:ea typeface="Calibri"/>
                <a:cs typeface="Calibri"/>
                <a:sym typeface="Calibri"/>
              </a:rPr>
              <a:t>2  Increase student knowledge in numbers and operations domain</a:t>
            </a:r>
          </a:p>
          <a:p>
            <a:pPr>
              <a:spcBef>
                <a:spcPts val="600"/>
              </a:spcBef>
              <a:buClr>
                <a:srgbClr val="000000"/>
              </a:buClr>
              <a:buSzPts val="1000"/>
            </a:pPr>
            <a:r>
              <a:rPr lang="en-US" sz="1400" b="1" dirty="0">
                <a:latin typeface="Calibri"/>
                <a:ea typeface="Calibri"/>
                <a:cs typeface="Calibri"/>
                <a:sym typeface="Calibri"/>
              </a:rPr>
              <a:t>3. Increase student multiplication skills </a:t>
            </a:r>
          </a:p>
          <a:p>
            <a:pPr>
              <a:spcBef>
                <a:spcPts val="600"/>
              </a:spcBef>
              <a:buClr>
                <a:srgbClr val="000000"/>
              </a:buClr>
              <a:buSzPts val="1000"/>
            </a:pPr>
            <a:r>
              <a:rPr lang="en-US" sz="1400" b="1" dirty="0">
                <a:solidFill>
                  <a:srgbClr val="000000"/>
                </a:solidFill>
                <a:latin typeface="Calibri"/>
                <a:ea typeface="Calibri"/>
                <a:cs typeface="Calibri"/>
                <a:sym typeface="Calibri"/>
              </a:rPr>
              <a:t> 4. Increase student attendance and decrease suspension rate </a:t>
            </a:r>
          </a:p>
          <a:p>
            <a:pPr>
              <a:buClr>
                <a:srgbClr val="000000"/>
              </a:buClr>
              <a:buSzPts val="1000"/>
            </a:pPr>
            <a:r>
              <a:rPr lang="en-US" sz="1400" b="1" dirty="0">
                <a:latin typeface="Calibri"/>
                <a:ea typeface="Calibri"/>
                <a:cs typeface="Calibri"/>
                <a:sym typeface="Calibri"/>
              </a:rPr>
              <a:t> 5.Increasing Teacher knowledge of Standards</a:t>
            </a:r>
            <a:r>
              <a:rPr lang="en-US" sz="1400" b="1" dirty="0">
                <a:solidFill>
                  <a:srgbClr val="000000"/>
                </a:solidFill>
                <a:latin typeface="Calibri"/>
                <a:ea typeface="Calibri"/>
                <a:cs typeface="Calibri"/>
                <a:sym typeface="Calibri"/>
              </a:rPr>
              <a:t> </a:t>
            </a:r>
            <a:endParaRPr lang="en-US" sz="1400" dirty="0">
              <a:solidFill>
                <a:srgbClr val="000000"/>
              </a:solidFill>
              <a:latin typeface="Arial"/>
              <a:ea typeface="Arial"/>
              <a:cs typeface="Arial"/>
              <a:sym typeface="Arial"/>
            </a:endParaRPr>
          </a:p>
          <a:p>
            <a:pPr marL="342900" indent="-342900">
              <a:spcBef>
                <a:spcPts val="600"/>
              </a:spcBef>
              <a:buClr>
                <a:srgbClr val="000000"/>
              </a:buClr>
              <a:buSzPts val="1000"/>
              <a:buAutoNum type="arabicPeriod" startAt="6"/>
            </a:pPr>
            <a:r>
              <a:rPr lang="en-US" sz="1400" b="1" dirty="0">
                <a:solidFill>
                  <a:srgbClr val="000000"/>
                </a:solidFill>
                <a:latin typeface="Calibri"/>
                <a:ea typeface="Calibri"/>
                <a:cs typeface="Calibri"/>
                <a:sym typeface="Calibri"/>
              </a:rPr>
              <a:t>Increase Teacher knowledge of IB Program</a:t>
            </a:r>
          </a:p>
          <a:p>
            <a:pPr>
              <a:buClr>
                <a:srgbClr val="000000"/>
              </a:buClr>
              <a:buSzPts val="1000"/>
            </a:pPr>
            <a:r>
              <a:rPr lang="en-US" sz="1400" b="1" dirty="0">
                <a:solidFill>
                  <a:srgbClr val="000000"/>
                </a:solidFill>
                <a:latin typeface="Calibri"/>
                <a:ea typeface="Calibri"/>
                <a:cs typeface="Calibri"/>
                <a:sym typeface="Calibri"/>
              </a:rPr>
              <a:t>7. Improve stakeholder knowledge of school data and how to assist</a:t>
            </a:r>
            <a:endParaRPr lang="en-US" sz="1400" dirty="0">
              <a:solidFill>
                <a:srgbClr val="000000"/>
              </a:solidFill>
              <a:latin typeface="Arial"/>
              <a:ea typeface="Arial"/>
              <a:cs typeface="Arial"/>
              <a:sym typeface="Arial"/>
            </a:endParaRPr>
          </a:p>
          <a:p>
            <a:pPr>
              <a:spcBef>
                <a:spcPts val="600"/>
              </a:spcBef>
              <a:buClr>
                <a:srgbClr val="000000"/>
              </a:buClr>
              <a:buSzPts val="1000"/>
            </a:pPr>
            <a:r>
              <a:rPr lang="en-US" sz="1400" b="1" dirty="0">
                <a:solidFill>
                  <a:srgbClr val="000000"/>
                </a:solidFill>
                <a:latin typeface="Calibri"/>
                <a:ea typeface="Calibri"/>
                <a:cs typeface="Calibri"/>
                <a:sym typeface="Calibri"/>
              </a:rPr>
              <a:t>9. Provide support to students and stakeholders in need</a:t>
            </a:r>
          </a:p>
          <a:p>
            <a:pPr marL="342900" indent="-342900">
              <a:spcBef>
                <a:spcPts val="600"/>
              </a:spcBef>
              <a:buClr>
                <a:srgbClr val="000000"/>
              </a:buClr>
              <a:buSzPts val="1000"/>
              <a:buAutoNum type="arabicPeriod" startAt="6"/>
            </a:pPr>
            <a:endParaRPr lang="en-US" sz="1400" b="1" dirty="0">
              <a:solidFill>
                <a:srgbClr val="000000"/>
              </a:solidFill>
              <a:latin typeface="Calibri"/>
              <a:ea typeface="Calibri"/>
              <a:cs typeface="Calibri"/>
              <a:sym typeface="Calibri"/>
            </a:endParaRPr>
          </a:p>
          <a:p>
            <a:pPr>
              <a:spcBef>
                <a:spcPts val="600"/>
              </a:spcBef>
              <a:buClr>
                <a:srgbClr val="000000"/>
              </a:buClr>
              <a:buSzPts val="1000"/>
            </a:pPr>
            <a:endParaRPr lang="en-US" sz="1400" b="1" dirty="0">
              <a:solidFill>
                <a:srgbClr val="000000"/>
              </a:solidFill>
              <a:latin typeface="Calibri"/>
              <a:ea typeface="Calibri"/>
              <a:cs typeface="Calibri"/>
              <a:sym typeface="Calibri"/>
            </a:endParaRPr>
          </a:p>
          <a:p>
            <a:pPr>
              <a:spcBef>
                <a:spcPts val="600"/>
              </a:spcBef>
              <a:buClr>
                <a:srgbClr val="000000"/>
              </a:buClr>
              <a:buSzPts val="1000"/>
            </a:pPr>
            <a:endParaRPr lang="en-US" sz="1400" b="1" dirty="0">
              <a:solidFill>
                <a:srgbClr val="000000"/>
              </a:solidFill>
              <a:latin typeface="Calibri"/>
              <a:ea typeface="Calibri"/>
              <a:cs typeface="Calibri"/>
              <a:sym typeface="Calibri"/>
            </a:endParaRPr>
          </a:p>
          <a:p>
            <a:pPr defTabSz="685800">
              <a:defRPr/>
            </a:pPr>
            <a:r>
              <a:rPr lang="en-US" sz="1350" dirty="0">
                <a:solidFill>
                  <a:prstClr val="black"/>
                </a:solidFill>
                <a:latin typeface="Tenorite"/>
              </a:rPr>
              <a:t> </a:t>
            </a:r>
          </a:p>
        </p:txBody>
      </p:sp>
      <p:sp>
        <p:nvSpPr>
          <p:cNvPr id="4" name="Arrow: Down 3">
            <a:extLst>
              <a:ext uri="{FF2B5EF4-FFF2-40B4-BE49-F238E27FC236}">
                <a16:creationId xmlns:a16="http://schemas.microsoft.com/office/drawing/2014/main" id="{6A78CE96-E5BA-EF3A-7B27-C48C2EC93A32}"/>
              </a:ext>
            </a:extLst>
          </p:cNvPr>
          <p:cNvSpPr/>
          <p:nvPr/>
        </p:nvSpPr>
        <p:spPr>
          <a:xfrm>
            <a:off x="1818487" y="2798064"/>
            <a:ext cx="377190" cy="2654046"/>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enorite"/>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1719023" y="2554982"/>
            <a:ext cx="620683" cy="276999"/>
          </a:xfrm>
          <a:prstGeom prst="rect">
            <a:avLst/>
          </a:prstGeom>
          <a:noFill/>
        </p:spPr>
        <p:txBody>
          <a:bodyPr wrap="none" rtlCol="0">
            <a:spAutoFit/>
          </a:bodyPr>
          <a:lstStyle/>
          <a:p>
            <a:pPr defTabSz="685800">
              <a:defRPr/>
            </a:pPr>
            <a:r>
              <a:rPr lang="en-US" sz="1200">
                <a:solidFill>
                  <a:srgbClr val="0083A9"/>
                </a:solidFill>
                <a:latin typeface="Tenorite"/>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1737754" y="5452112"/>
            <a:ext cx="584071" cy="276999"/>
          </a:xfrm>
          <a:prstGeom prst="rect">
            <a:avLst/>
          </a:prstGeom>
          <a:noFill/>
        </p:spPr>
        <p:txBody>
          <a:bodyPr wrap="none" rtlCol="0">
            <a:spAutoFit/>
          </a:bodyPr>
          <a:lstStyle/>
          <a:p>
            <a:pPr defTabSz="685800">
              <a:defRPr/>
            </a:pPr>
            <a:r>
              <a:rPr lang="en-US" sz="1200">
                <a:solidFill>
                  <a:srgbClr val="0083A9"/>
                </a:solidFill>
                <a:latin typeface="Tenorite"/>
              </a:rPr>
              <a:t>Lower</a:t>
            </a:r>
          </a:p>
        </p:txBody>
      </p:sp>
    </p:spTree>
    <p:extLst>
      <p:ext uri="{BB962C8B-B14F-4D97-AF65-F5344CB8AC3E}">
        <p14:creationId xmlns:p14="http://schemas.microsoft.com/office/powerpoint/2010/main" val="159097211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Barnett, Carolyn</DisplayName>
        <AccountId>14</AccountId>
        <AccountType/>
      </UserInfo>
      <UserInfo>
        <DisplayName>Gipson, Chaundra</DisplayName>
        <AccountId>16</AccountId>
        <AccountType/>
      </UserInfo>
      <UserInfo>
        <DisplayName>Jacobi, Diane</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2.xml><?xml version="1.0" encoding="utf-8"?>
<ds:datastoreItem xmlns:ds="http://schemas.openxmlformats.org/officeDocument/2006/customXml" ds:itemID="{5860D824-1F42-4605-A966-FFCBCF63520E}">
  <ds:schemaRefs>
    <ds:schemaRef ds:uri="http://purl.org/dc/elements/1.1/"/>
    <ds:schemaRef ds:uri="http://schemas.microsoft.com/office/2006/documentManagement/types"/>
    <ds:schemaRef ds:uri="http://purl.org/dc/terms/"/>
    <ds:schemaRef ds:uri="http://schemas.openxmlformats.org/package/2006/metadata/core-properties"/>
    <ds:schemaRef ds:uri="d37e30bb-5f32-4411-a640-0b4044b692bf"/>
    <ds:schemaRef ds:uri="http://purl.org/dc/dcmitype/"/>
    <ds:schemaRef ds:uri="http://schemas.microsoft.com/office/infopath/2007/PartnerControls"/>
    <ds:schemaRef ds:uri="ffb952a0-74d9-4848-89d6-000c4b1b707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6C1A650-BFDC-4555-91D0-EDF8423DB3AB}">
  <ds:schemaRefs>
    <ds:schemaRef ds:uri="d37e30bb-5f32-4411-a640-0b4044b692bf"/>
    <ds:schemaRef ds:uri="ffb952a0-74d9-4848-89d6-000c4b1b70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45</TotalTime>
  <Words>2473</Words>
  <Application>Microsoft Office PowerPoint</Application>
  <PresentationFormat>Widescreen</PresentationFormat>
  <Paragraphs>396</Paragraphs>
  <Slides>18</Slides>
  <Notes>14</Notes>
  <HiddenSlides>0</HiddenSlides>
  <MMClips>0</MMClips>
  <ScaleCrop>false</ScaleCrop>
  <HeadingPairs>
    <vt:vector size="6" baseType="variant">
      <vt:variant>
        <vt:lpstr>Fonts Used</vt:lpstr>
      </vt:variant>
      <vt:variant>
        <vt:i4>11</vt:i4>
      </vt:variant>
      <vt:variant>
        <vt:lpstr>Theme</vt:lpstr>
      </vt:variant>
      <vt:variant>
        <vt:i4>12</vt:i4>
      </vt:variant>
      <vt:variant>
        <vt:lpstr>Slide Titles</vt:lpstr>
      </vt:variant>
      <vt:variant>
        <vt:i4>18</vt:i4>
      </vt:variant>
    </vt:vector>
  </HeadingPairs>
  <TitlesOfParts>
    <vt:vector size="41" baseType="lpstr">
      <vt:lpstr>Arial</vt:lpstr>
      <vt:lpstr>Arial Black</vt:lpstr>
      <vt:lpstr>Berlin Sans FB Demi</vt:lpstr>
      <vt:lpstr>Calibri</vt:lpstr>
      <vt:lpstr>Comic Sans MS</vt:lpstr>
      <vt:lpstr>Sabon Next LT</vt:lpstr>
      <vt:lpstr>Symbol</vt:lpstr>
      <vt:lpstr>Tenorite</vt:lpstr>
      <vt:lpstr>Times New Roman</vt:lpstr>
      <vt:lpstr>Trebuchet MS</vt:lpstr>
      <vt:lpstr>Verdana</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PowerPoint Presentation</vt:lpstr>
      <vt:lpstr>Norms</vt:lpstr>
      <vt:lpstr>GO Team Budget Development Process</vt:lpstr>
      <vt:lpstr>PowerPoint Presentation</vt:lpstr>
      <vt:lpstr>Budget Allocation Meeting</vt:lpstr>
      <vt:lpstr>FY24 Budget Development Process</vt:lpstr>
      <vt:lpstr>PowerPoint Presentation</vt:lpstr>
      <vt:lpstr>PowerPoint Presentation</vt:lpstr>
      <vt:lpstr>PowerPoint Presentation</vt:lpstr>
      <vt:lpstr>PowerPoint Presentation</vt:lpstr>
      <vt:lpstr>PowerPoint Presentation</vt:lpstr>
      <vt:lpstr>PowerPoint Presentation</vt:lpstr>
      <vt:lpstr>Executive Summary</vt:lpstr>
      <vt:lpstr>PowerPoint Presentation</vt:lpstr>
      <vt:lpstr>PowerPoint Presentation</vt:lpstr>
      <vt:lpstr>CARES Allocations Other allowable CARES expenditures include: </vt:lpstr>
      <vt:lpstr>What’s Next?</vt:lpstr>
      <vt:lpstr>Questions? </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Lawrence, Reginald</cp:lastModifiedBy>
  <cp:revision>3</cp:revision>
  <cp:lastPrinted>2020-01-13T18:18:48Z</cp:lastPrinted>
  <dcterms:created xsi:type="dcterms:W3CDTF">2014-12-15T21:46:52Z</dcterms:created>
  <dcterms:modified xsi:type="dcterms:W3CDTF">2023-01-23T23:01:23Z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